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7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1" r:id="rId4"/>
    <p:sldId id="262" r:id="rId5"/>
    <p:sldId id="264" r:id="rId6"/>
    <p:sldId id="282" r:id="rId7"/>
    <p:sldId id="280" r:id="rId8"/>
    <p:sldId id="268" r:id="rId9"/>
    <p:sldId id="272" r:id="rId10"/>
    <p:sldId id="298" r:id="rId11"/>
    <p:sldId id="299" r:id="rId12"/>
    <p:sldId id="301" r:id="rId13"/>
    <p:sldId id="305" r:id="rId14"/>
    <p:sldId id="307" r:id="rId15"/>
    <p:sldId id="308" r:id="rId16"/>
    <p:sldId id="309" r:id="rId17"/>
    <p:sldId id="313" r:id="rId18"/>
    <p:sldId id="284" r:id="rId19"/>
    <p:sldId id="278" r:id="rId20"/>
    <p:sldId id="281" r:id="rId21"/>
    <p:sldId id="276" r:id="rId22"/>
  </p:sldIdLst>
  <p:sldSz cx="9906000" cy="6858000" type="A4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01F"/>
    <a:srgbClr val="FE7E7D"/>
    <a:srgbClr val="FCC006"/>
    <a:srgbClr val="E2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0" autoAdjust="0"/>
    <p:restoredTop sz="94660"/>
  </p:normalViewPr>
  <p:slideViewPr>
    <p:cSldViewPr showGuides="1">
      <p:cViewPr varScale="1">
        <p:scale>
          <a:sx n="128" d="100"/>
          <a:sy n="128" d="100"/>
        </p:scale>
        <p:origin x="1440" y="176"/>
      </p:cViewPr>
      <p:guideLst>
        <p:guide orient="horz" pos="2160"/>
        <p:guide orient="horz" pos="3974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54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A6E15-3C03-4C42-910E-20249BB28399}" type="datetimeFigureOut">
              <a:rPr lang="nl-NL" smtClean="0"/>
              <a:pPr/>
              <a:t>02-09-2025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59ADC-048C-44A9-B6B3-4AF8525977D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933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6171B-9CF5-458F-9AED-7E243EE33371}" type="datetimeFigureOut">
              <a:rPr lang="nl-NL" smtClean="0"/>
              <a:pPr/>
              <a:t>02-09-2025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291BC-E6E0-4CA2-BBDB-C2C98C0C57A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810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45401"/>
            <a:ext cx="9903599" cy="7003401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24868" y="746236"/>
            <a:ext cx="6477370" cy="3662160"/>
          </a:xfrm>
          <a:prstGeom prst="rect">
            <a:avLst/>
          </a:prstGeom>
        </p:spPr>
      </p:pic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911535" y="6176804"/>
            <a:ext cx="8114400" cy="432124"/>
          </a:xfrm>
        </p:spPr>
        <p:txBody>
          <a:bodyPr anchor="b" anchorCtr="1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Subtitel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06949" y="5301208"/>
            <a:ext cx="8113224" cy="864021"/>
          </a:xfrm>
        </p:spPr>
        <p:txBody>
          <a:bodyPr anchor="ctr" anchorCtr="1">
            <a:noAutofit/>
          </a:bodyPr>
          <a:lstStyle>
            <a:lvl1pPr algn="ctr"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23980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95301" y="1918800"/>
            <a:ext cx="9133200" cy="4392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A2AC-86BF-477B-A9FA-3F156225783E}" type="datetime1">
              <a:rPr lang="nl-NL" smtClean="0"/>
              <a:t>02-09-2025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217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9DC5-0020-48E5-AA23-51CFCD81406A}" type="datetime1">
              <a:rPr lang="nl-NL" smtClean="0"/>
              <a:t>02-09-2025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534400" cy="360000"/>
          </a:xfrm>
        </p:spPr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085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1" y="490661"/>
            <a:ext cx="6797960" cy="7056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16112"/>
            <a:ext cx="9906000" cy="494188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op het pictogram om een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0645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230C7-292A-4534-AAEF-1FE820C53E55}" type="datetime1">
              <a:rPr lang="nl-NL" smtClean="0"/>
              <a:t>02-09-2025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2806701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28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70AE-D198-48AC-8688-25FB74FC8071}" type="datetime1">
              <a:rPr lang="nl-NL" smtClean="0"/>
              <a:t>02-09-2025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8507" y="368168"/>
            <a:ext cx="2138393" cy="11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4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9DC5-0020-48E5-AA23-51CFCD81406A}" type="datetime1">
              <a:rPr lang="nl-NL" smtClean="0"/>
              <a:t>02-09-2025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534400" cy="360000"/>
          </a:xfrm>
        </p:spPr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085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1" y="490661"/>
            <a:ext cx="6797960" cy="705600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16112"/>
            <a:ext cx="9906000" cy="494188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op het pictogram om een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0645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95301" y="1918800"/>
            <a:ext cx="9133200" cy="4392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A2AC-86BF-477B-A9FA-3F156225783E}" type="datetime1">
              <a:rPr lang="nl-NL" smtClean="0"/>
              <a:t>02-09-2025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217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08114B"/>
            </a:gs>
            <a:gs pos="0">
              <a:srgbClr val="010305"/>
            </a:gs>
            <a:gs pos="100000">
              <a:srgbClr val="5A69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5301" y="490662"/>
            <a:ext cx="6797960" cy="70609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916113"/>
            <a:ext cx="9131600" cy="439320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3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5A71EE03-C52B-4985-AE62-168D8F56032B}" type="datetime1">
              <a:rPr lang="nl-NL" smtClean="0"/>
              <a:pPr/>
              <a:t>02-09-2025</a:t>
            </a:fld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176556" y="6356350"/>
            <a:ext cx="2534973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3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  <a:noFill/>
        </p:spPr>
        <p:txBody>
          <a:bodyPr anchor="ctr" anchorCtr="0"/>
          <a:lstStyle>
            <a:lvl1pPr algn="ctr">
              <a:defRPr lang="nl-NL" sz="1083" b="0" kern="1200" dirty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488507" y="368168"/>
            <a:ext cx="2138393" cy="1116000"/>
          </a:xfrm>
          <a:prstGeom prst="rect">
            <a:avLst/>
          </a:prstGeom>
        </p:spPr>
      </p:pic>
      <p:cxnSp>
        <p:nvCxnSpPr>
          <p:cNvPr id="8" name="Rechte verbindingslijn 7"/>
          <p:cNvCxnSpPr/>
          <p:nvPr userDrawn="1"/>
        </p:nvCxnSpPr>
        <p:spPr>
          <a:xfrm>
            <a:off x="495301" y="1267950"/>
            <a:ext cx="67979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53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19261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6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1pPr>
      <a:lvl2pPr marL="38522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2pPr>
      <a:lvl3pPr marL="586431" indent="-201210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3pPr>
      <a:lvl4pPr marL="779042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4pPr>
      <a:lvl5pPr marL="971653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08114B"/>
            </a:gs>
            <a:gs pos="0">
              <a:srgbClr val="010305"/>
            </a:gs>
            <a:gs pos="100000">
              <a:srgbClr val="5A69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5301" y="490662"/>
            <a:ext cx="6797960" cy="70609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916113"/>
            <a:ext cx="9131600" cy="439320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3">
                <a:solidFill>
                  <a:schemeClr val="bg1"/>
                </a:solidFill>
              </a:defRPr>
            </a:lvl1pPr>
          </a:lstStyle>
          <a:p>
            <a:fld id="{5A71EE03-C52B-4985-AE62-168D8F56032B}" type="datetime1">
              <a:rPr lang="nl-NL" smtClean="0"/>
              <a:pPr/>
              <a:t>02-09-2025</a:t>
            </a:fld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176556" y="6356350"/>
            <a:ext cx="2534973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3">
                <a:solidFill>
                  <a:schemeClr val="bg1"/>
                </a:solidFill>
              </a:defRPr>
            </a:lvl1pPr>
          </a:lstStyle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  <a:noFill/>
        </p:spPr>
        <p:txBody>
          <a:bodyPr anchor="ctr" anchorCtr="0"/>
          <a:lstStyle>
            <a:lvl1pPr algn="ctr">
              <a:defRPr lang="nl-NL" sz="1083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488507" y="368168"/>
            <a:ext cx="2138393" cy="1116000"/>
          </a:xfrm>
          <a:prstGeom prst="rect">
            <a:avLst/>
          </a:prstGeom>
        </p:spPr>
      </p:pic>
      <p:cxnSp>
        <p:nvCxnSpPr>
          <p:cNvPr id="8" name="Rechte verbindingslijn 7"/>
          <p:cNvCxnSpPr/>
          <p:nvPr userDrawn="1"/>
        </p:nvCxnSpPr>
        <p:spPr>
          <a:xfrm>
            <a:off x="495301" y="1267950"/>
            <a:ext cx="67979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53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261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600" kern="1200">
          <a:solidFill>
            <a:schemeClr val="bg1"/>
          </a:solidFill>
          <a:latin typeface="+mn-lt"/>
          <a:ea typeface="+mn-ea"/>
          <a:cs typeface="+mn-cs"/>
        </a:defRPr>
      </a:lvl1pPr>
      <a:lvl2pPr marL="38522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bg1"/>
          </a:solidFill>
          <a:latin typeface="+mn-lt"/>
          <a:ea typeface="+mn-ea"/>
          <a:cs typeface="+mn-cs"/>
        </a:defRPr>
      </a:lvl2pPr>
      <a:lvl3pPr marL="586431" indent="-201210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779042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971653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.freriks@vellesancollege.nl" TargetMode="External"/><Relationship Id="rId2" Type="http://schemas.openxmlformats.org/officeDocument/2006/relationships/hyperlink" Target="mailto:K.merz@vellesancollege.nl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Welkom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Ouders klas 4</a:t>
            </a:r>
          </a:p>
        </p:txBody>
      </p:sp>
    </p:spTree>
    <p:extLst>
      <p:ext uri="{BB962C8B-B14F-4D97-AF65-F5344CB8AC3E}">
        <p14:creationId xmlns:p14="http://schemas.microsoft.com/office/powerpoint/2010/main" val="10850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DC005-80E0-4EE4-A8E8-65FA37616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werkt het MBO? (1)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E1DA5226-ED38-49EF-921F-E4EB70549F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5300" y="1919288"/>
          <a:ext cx="9132888" cy="116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452">
                  <a:extLst>
                    <a:ext uri="{9D8B030D-6E8A-4147-A177-3AD203B41FA5}">
                      <a16:colId xmlns:a16="http://schemas.microsoft.com/office/drawing/2014/main" val="2248543599"/>
                    </a:ext>
                  </a:extLst>
                </a:gridCol>
                <a:gridCol w="6907436">
                  <a:extLst>
                    <a:ext uri="{9D8B030D-6E8A-4147-A177-3AD203B41FA5}">
                      <a16:colId xmlns:a16="http://schemas.microsoft.com/office/drawing/2014/main" val="207287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Doorstroom niveau MBO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9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VMBO </a:t>
                      </a:r>
                      <a:r>
                        <a:rPr lang="nl-NL" u="sng" dirty="0"/>
                        <a:t>Basis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Niveau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86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VMBO </a:t>
                      </a:r>
                      <a:r>
                        <a:rPr lang="nl-NL" u="sng" dirty="0"/>
                        <a:t>Kader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Niveau 3 en 4 (mits goede motivatie of skills)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117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40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963F6-3BA0-4E5B-AA19-D9C7211FF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Waarop te letten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BF5AE12-E99B-42AC-B35A-6A1C9B6D3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Niveau</a:t>
            </a:r>
          </a:p>
          <a:p>
            <a:r>
              <a:rPr lang="nl-NL" dirty="0"/>
              <a:t>Toelatingseisen</a:t>
            </a:r>
          </a:p>
          <a:p>
            <a:r>
              <a:rPr lang="nl-NL" dirty="0"/>
              <a:t>Inschrijven vanaf 1 oktober 2025 (Let op sommige opleidingen hebben een </a:t>
            </a:r>
            <a:r>
              <a:rPr lang="nl-NL" dirty="0" err="1"/>
              <a:t>numerus</a:t>
            </a:r>
            <a:r>
              <a:rPr lang="nl-NL" dirty="0"/>
              <a:t> fixus)  </a:t>
            </a:r>
          </a:p>
          <a:p>
            <a:r>
              <a:rPr lang="nl-NL" dirty="0"/>
              <a:t>Aanmelden voor 1 april 2026</a:t>
            </a:r>
          </a:p>
        </p:txBody>
      </p:sp>
    </p:spTree>
    <p:extLst>
      <p:ext uri="{BB962C8B-B14F-4D97-AF65-F5344CB8AC3E}">
        <p14:creationId xmlns:p14="http://schemas.microsoft.com/office/powerpoint/2010/main" val="274654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CD5CE7-56E3-4DEA-A028-05BEF1751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Procedure aanmelden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026A4170-8848-4031-9A00-44119BAA9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/>
              <a:t>Leerling meldt zichzelf aan bij de betreffende opleiding vóór 1 april 2026.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Keuze doorgeven aan de mentor.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Uitnodiging vanuit de betreffende MBO opleiding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Intakeactiviteiten uitvoeren (kennistoets/ opdrachten)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Intakegesprek voeren op het MBO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Mogelijke wijziging van opleiding of niveau aan de hand van het intakegesprek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Diploma halen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Starten per 1 augustus 2026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554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EA2B5-0BE2-4473-9D19-5665EAF5D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doen wij?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4622FE-89C2-4FCF-B4AC-62399FAA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/>
              <a:t>Bedrijfsbezoeken (via onze decanen)</a:t>
            </a:r>
          </a:p>
          <a:p>
            <a:r>
              <a:rPr lang="nl-NL" sz="2800" dirty="0"/>
              <a:t>Gastlessen</a:t>
            </a:r>
          </a:p>
          <a:p>
            <a:r>
              <a:rPr lang="nl-NL" sz="2800" dirty="0"/>
              <a:t>Kijken bij het MBO (</a:t>
            </a:r>
            <a:r>
              <a:rPr lang="nl-NL" sz="2800" dirty="0" err="1"/>
              <a:t>proefstuderen</a:t>
            </a:r>
            <a:r>
              <a:rPr lang="nl-NL" sz="2800" dirty="0"/>
              <a:t> NOVA College)</a:t>
            </a:r>
          </a:p>
          <a:p>
            <a:r>
              <a:rPr lang="nl-NL" sz="2800" dirty="0" err="1"/>
              <a:t>Lyceo</a:t>
            </a:r>
            <a:r>
              <a:rPr lang="nl-NL" sz="2800" dirty="0"/>
              <a:t>/LOB = Praktische opdracht die met een voldoende moet worden afgerond (PTA)</a:t>
            </a:r>
          </a:p>
          <a:p>
            <a:pPr lvl="1"/>
            <a:r>
              <a:rPr lang="nl-NL" dirty="0"/>
              <a:t>Loopbaanoriëntatie lesmethode</a:t>
            </a:r>
          </a:p>
          <a:p>
            <a:r>
              <a:rPr lang="nl-NL" sz="2800" dirty="0"/>
              <a:t>Mentorgesprekken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89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B1FD6-4077-44CA-B22A-D0E7AFCB0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kan u helpen?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FDD91E-B3C9-480A-893A-A22207510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Laat het een bewuste keuze zijn!</a:t>
            </a:r>
          </a:p>
          <a:p>
            <a:endParaRPr lang="nl-NL" dirty="0"/>
          </a:p>
          <a:p>
            <a:r>
              <a:rPr lang="nl-NL" dirty="0"/>
              <a:t>Bespreek het ook thuis.</a:t>
            </a:r>
          </a:p>
          <a:p>
            <a:endParaRPr lang="nl-NL" dirty="0"/>
          </a:p>
          <a:p>
            <a:r>
              <a:rPr lang="nl-NL" dirty="0"/>
              <a:t>Bezoek een of meerdere open dagen van een MBO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225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CE40F-1D15-40B5-A697-EE2C29246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MBO’s</a:t>
            </a:r>
            <a:r>
              <a:rPr lang="nl-NL" dirty="0"/>
              <a:t> in de buurt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47E617-031E-4F7C-84FA-6A72CF04D1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nl-NL" sz="2000" dirty="0"/>
              <a:t>Nova College (Beverwijk, Haarlem, Hoofddorp, IJmuiden)</a:t>
            </a:r>
          </a:p>
          <a:p>
            <a:pPr lvl="2"/>
            <a:endParaRPr lang="nl-NL" sz="1800" dirty="0"/>
          </a:p>
          <a:p>
            <a:pPr lvl="2"/>
            <a:endParaRPr lang="nl-NL" dirty="0"/>
          </a:p>
          <a:p>
            <a:pPr lvl="1"/>
            <a:r>
              <a:rPr lang="nl-NL" sz="2000" dirty="0"/>
              <a:t>ROC van Amsterdam</a:t>
            </a:r>
          </a:p>
          <a:p>
            <a:pPr lvl="2"/>
            <a:endParaRPr lang="nl-NL" sz="1800" dirty="0"/>
          </a:p>
          <a:p>
            <a:pPr lvl="2"/>
            <a:endParaRPr lang="nl-NL" sz="1800" dirty="0"/>
          </a:p>
          <a:p>
            <a:pPr lvl="1"/>
            <a:r>
              <a:rPr lang="nl-NL" sz="2000" dirty="0"/>
              <a:t>Horizon College (Regio Alkmaar)</a:t>
            </a:r>
          </a:p>
          <a:p>
            <a:pPr marL="192610" lvl="1" indent="0">
              <a:buNone/>
            </a:pPr>
            <a:endParaRPr lang="nl-NL" sz="2000" dirty="0"/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Regio College (Regio Zaandam)</a:t>
            </a:r>
          </a:p>
          <a:p>
            <a:pPr marL="385221" lvl="2" indent="0">
              <a:buNone/>
            </a:pPr>
            <a:endParaRPr lang="nl-NL" sz="1800" dirty="0"/>
          </a:p>
          <a:p>
            <a:endParaRPr lang="nl-NL" sz="24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80A69B-DE80-4FCF-AD54-6D2354D77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5582" y="1868557"/>
            <a:ext cx="4335117" cy="4440764"/>
          </a:xfrm>
        </p:spPr>
        <p:txBody>
          <a:bodyPr/>
          <a:lstStyle/>
          <a:p>
            <a:pPr lvl="1"/>
            <a:r>
              <a:rPr lang="nl-NL" sz="2000" dirty="0"/>
              <a:t>Media College (Amsterdam)</a:t>
            </a:r>
            <a:endParaRPr lang="nl-NL" sz="1800" dirty="0"/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Hout- en Meubileringscollege (Amsterdam)</a:t>
            </a:r>
          </a:p>
          <a:p>
            <a:pPr lvl="2"/>
            <a:endParaRPr lang="nl-NL" sz="1800" dirty="0"/>
          </a:p>
          <a:p>
            <a:pPr marL="385221" lvl="2" indent="0">
              <a:buNone/>
            </a:pPr>
            <a:endParaRPr lang="nl-NL" sz="1800" dirty="0"/>
          </a:p>
          <a:p>
            <a:pPr lvl="1"/>
            <a:r>
              <a:rPr lang="nl-NL" sz="2000" dirty="0"/>
              <a:t>ROC TOP (Amsterdam)</a:t>
            </a:r>
          </a:p>
          <a:p>
            <a:pPr marL="385221" lvl="2" indent="0">
              <a:buNone/>
            </a:pPr>
            <a:endParaRPr lang="nl-NL" sz="1800" dirty="0"/>
          </a:p>
          <a:p>
            <a:pPr lvl="2"/>
            <a:endParaRPr lang="nl-NL" sz="1800" dirty="0"/>
          </a:p>
          <a:p>
            <a:pPr lvl="1"/>
            <a:r>
              <a:rPr lang="nl-NL" sz="2000" dirty="0"/>
              <a:t>Vonk (Regio Alkmaar)</a:t>
            </a:r>
          </a:p>
          <a:p>
            <a:pPr marL="385221" lvl="2" indent="0">
              <a:buNone/>
            </a:pPr>
            <a:endParaRPr lang="nl-NL" sz="1800" dirty="0"/>
          </a:p>
          <a:p>
            <a:pPr lvl="1"/>
            <a:endParaRPr 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216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34CD3-3278-4B77-88C0-9D5154965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8FA84A9-EB7F-42B9-A2CB-7F7BE3ADD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918801"/>
            <a:ext cx="9282236" cy="3958471"/>
          </a:xfrm>
        </p:spPr>
        <p:txBody>
          <a:bodyPr/>
          <a:lstStyle/>
          <a:p>
            <a:r>
              <a:rPr lang="nl-NL" dirty="0"/>
              <a:t>Stuur uw vraag naar mevr. K. Merz of dhr. M. Freriks (decanen) </a:t>
            </a:r>
          </a:p>
          <a:p>
            <a:endParaRPr lang="nl-NL" dirty="0"/>
          </a:p>
          <a:p>
            <a:r>
              <a:rPr lang="nl-NL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K.merz@vellesancollege.nl</a:t>
            </a:r>
            <a:endParaRPr lang="nl-NL" dirty="0"/>
          </a:p>
          <a:p>
            <a:r>
              <a:rPr lang="nl-NL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M.freriks@vellesancollege.nl</a:t>
            </a:r>
            <a:r>
              <a:rPr lang="nl-NL" dirty="0"/>
              <a:t>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2051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Diploma-uitreiking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 Woensdag 1 juli 2026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 Tijdstip en locatie worden nog gedeeld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6976" y="3212976"/>
            <a:ext cx="3312368" cy="243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Contactgegevens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3600" dirty="0"/>
              <a:t>Hoe kunnen we elkaar bereiken?</a:t>
            </a:r>
          </a:p>
          <a:p>
            <a:pPr marL="0" indent="0">
              <a:buNone/>
            </a:pPr>
            <a:endParaRPr lang="nl-NL" sz="3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nl-NL" sz="3200" dirty="0"/>
              <a:t>Uw gegevens controleren (telefoonnummers /  emailadres)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l-NL" sz="3200" dirty="0"/>
              <a:t>School gebruikt e-mail als communicatiemiddel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nl-NL" sz="3200" dirty="0"/>
              <a:t> Wijzigingen altijd doorgeven aan de</a:t>
            </a:r>
          </a:p>
          <a:p>
            <a:pPr marL="192610" lvl="1" indent="0">
              <a:buNone/>
            </a:pPr>
            <a:r>
              <a:rPr lang="nl-NL" sz="3200" dirty="0"/>
              <a:t>    administratie!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9562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Examenwijzers/ </a:t>
            </a:r>
            <a:r>
              <a:rPr lang="nl-NL" dirty="0" err="1"/>
              <a:t>PTA’s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0832" y="2564904"/>
            <a:ext cx="2650753" cy="3007037"/>
          </a:xfrm>
        </p:spPr>
      </p:pic>
    </p:spTree>
    <p:extLst>
      <p:ext uri="{BB962C8B-B14F-4D97-AF65-F5344CB8AC3E}">
        <p14:creationId xmlns:p14="http://schemas.microsoft.com/office/powerpoint/2010/main" val="93685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Mentor en begeleiding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95301" y="1395456"/>
            <a:ext cx="9133200" cy="4915344"/>
          </a:xfrm>
        </p:spPr>
        <p:txBody>
          <a:bodyPr vert="horz" lIns="0" tIns="45720" rIns="0" bIns="45720" rtlCol="0" anchor="t">
            <a:noAutofit/>
          </a:bodyPr>
          <a:lstStyle/>
          <a:p>
            <a:pPr marL="192405" indent="-192405">
              <a:buFont typeface="Wingdings" panose="05000000000000000000" pitchFamily="2" charset="2"/>
              <a:buChar char="ü"/>
            </a:pPr>
            <a:r>
              <a:rPr lang="nl-NL" sz="2800" dirty="0"/>
              <a:t>Mentor</a:t>
            </a:r>
          </a:p>
          <a:p>
            <a:pPr marL="956945" lvl="2" indent="-571500"/>
            <a:r>
              <a:rPr lang="nl-NL" sz="2800" dirty="0"/>
              <a:t> Rol / taak</a:t>
            </a:r>
          </a:p>
          <a:p>
            <a:pPr marL="956945" lvl="2" indent="-571500"/>
            <a:r>
              <a:rPr lang="nl-NL" sz="2800" dirty="0"/>
              <a:t> Mailen</a:t>
            </a:r>
          </a:p>
          <a:p>
            <a:pPr marL="192405" indent="-192405">
              <a:buFont typeface="Wingdings" panose="05000000000000000000" pitchFamily="2" charset="2"/>
              <a:buChar char="ü"/>
            </a:pPr>
            <a:r>
              <a:rPr lang="nl-NL" sz="2800" dirty="0"/>
              <a:t>Decanen: K. </a:t>
            </a:r>
            <a:r>
              <a:rPr lang="nl-NL" sz="2800" dirty="0" err="1"/>
              <a:t>Merz</a:t>
            </a:r>
            <a:r>
              <a:rPr lang="nl-NL" sz="2800" dirty="0"/>
              <a:t> en M. Freriks</a:t>
            </a:r>
          </a:p>
          <a:p>
            <a:pPr marL="192405" indent="-192405">
              <a:buFont typeface="Wingdings" panose="05000000000000000000" pitchFamily="2" charset="2"/>
              <a:buChar char="ü"/>
            </a:pPr>
            <a:r>
              <a:rPr lang="nl-NL" sz="2800" dirty="0">
                <a:latin typeface="Helvetica Neue"/>
              </a:rPr>
              <a:t>Coördinator 4</a:t>
            </a:r>
            <a:r>
              <a:rPr lang="nl-NL" sz="2800" baseline="30000" dirty="0">
                <a:latin typeface="Helvetica Neue"/>
              </a:rPr>
              <a:t>e</a:t>
            </a:r>
            <a:r>
              <a:rPr lang="nl-NL" sz="2800" dirty="0">
                <a:latin typeface="Helvetica Neue"/>
              </a:rPr>
              <a:t> leerjaar: </a:t>
            </a:r>
            <a:r>
              <a:rPr lang="nl-NL" sz="2800" dirty="0" err="1">
                <a:latin typeface="Helvetica Neue"/>
              </a:rPr>
              <a:t>Mw</a:t>
            </a:r>
            <a:r>
              <a:rPr lang="nl-NL" sz="2800" dirty="0">
                <a:latin typeface="Helvetica Neue"/>
              </a:rPr>
              <a:t> H. </a:t>
            </a:r>
            <a:r>
              <a:rPr lang="nl-NL" sz="2800" dirty="0" err="1">
                <a:latin typeface="Helvetica Neue"/>
              </a:rPr>
              <a:t>Krai</a:t>
            </a:r>
            <a:endParaRPr lang="nl-NL" sz="2800" dirty="0">
              <a:latin typeface="Helvetica Neue"/>
            </a:endParaRPr>
          </a:p>
          <a:p>
            <a:pPr marL="192405" indent="-192405">
              <a:buFont typeface="Wingdings" panose="05000000000000000000" pitchFamily="2" charset="2"/>
              <a:buChar char="ü"/>
            </a:pPr>
            <a:r>
              <a:rPr lang="nl-NL" sz="2800" dirty="0">
                <a:latin typeface="Helvetica Neue"/>
              </a:rPr>
              <a:t>Vertrouwenspersonen: </a:t>
            </a:r>
          </a:p>
          <a:p>
            <a:pPr lvl="2"/>
            <a:r>
              <a:rPr lang="nl-NL" sz="2800" dirty="0">
                <a:latin typeface="Helvetica Neue"/>
              </a:rPr>
              <a:t>R. van de Heisteeg.</a:t>
            </a:r>
          </a:p>
          <a:p>
            <a:pPr marL="2723515" lvl="5" indent="-247015">
              <a:buFont typeface="Wingdings" panose="05000000000000000000" pitchFamily="2" charset="2"/>
              <a:buChar char="ü"/>
            </a:pPr>
            <a:endParaRPr lang="nl-NL" sz="2800" dirty="0">
              <a:cs typeface="Arial" panose="020B0604020202020204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2777" y="1390970"/>
            <a:ext cx="2409589" cy="189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58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840" y="3068960"/>
            <a:ext cx="2980506" cy="296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2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Thuis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Motivatie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Huiswerk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Rol ouders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564904"/>
            <a:ext cx="2460016" cy="25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0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Schoolregels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Mobieltjes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Te laat komen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Uitsturen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Ziekmelden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Verlof aanvragen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Blessures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150120"/>
            <a:ext cx="3203272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7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Examenregels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400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</a:t>
            </a:r>
            <a:r>
              <a:rPr lang="nl-NL" sz="36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afwezigheid </a:t>
            </a:r>
          </a:p>
          <a:p>
            <a:pPr marL="0" lvl="0" indent="0">
              <a:lnSpc>
                <a:spcPct val="120000"/>
              </a:lnSpc>
              <a:buClr>
                <a:srgbClr val="F99707"/>
              </a:buClr>
              <a:buNone/>
            </a:pPr>
            <a:r>
              <a:rPr lang="nl-NL" sz="36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	(ziekte of ongeoorloofd verzuim)</a:t>
            </a:r>
          </a:p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6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 	fraude</a:t>
            </a:r>
          </a:p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6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 	examendossier</a:t>
            </a:r>
            <a:endParaRPr lang="nl-NL" sz="3600" dirty="0">
              <a:latin typeface="Helvetica Neue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9064" y="3861048"/>
            <a:ext cx="373547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4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vmbo 4 basis en kader </a:t>
            </a:r>
          </a:p>
        </p:txBody>
      </p:sp>
      <p:sp>
        <p:nvSpPr>
          <p:cNvPr id="2" name="Rechthoek 1"/>
          <p:cNvSpPr/>
          <p:nvPr/>
        </p:nvSpPr>
        <p:spPr>
          <a:xfrm>
            <a:off x="497158" y="1615299"/>
            <a:ext cx="9216228" cy="465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380" indent="-660380">
              <a:spcBef>
                <a:spcPct val="20000"/>
              </a:spcBef>
            </a:pPr>
            <a:r>
              <a:rPr lang="nl-NL" sz="28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Schoolexamen (SE)  </a:t>
            </a:r>
          </a:p>
          <a:p>
            <a:pPr marL="660380" indent="-660380">
              <a:spcBef>
                <a:spcPct val="20000"/>
              </a:spcBef>
            </a:pPr>
            <a:r>
              <a:rPr lang="nl-NL" sz="28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8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 	SE-week 3 van 29 okt t/m 5 nov 2025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2800" kern="0" dirty="0">
              <a:solidFill>
                <a:srgbClr val="FFFFFF"/>
              </a:solidFill>
              <a:latin typeface="Helvetica Neue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8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  	SE-week 4 van  14 t/m 21 januari 2026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2800" kern="0" dirty="0">
              <a:solidFill>
                <a:srgbClr val="FFFFFF"/>
              </a:solidFill>
              <a:latin typeface="Helvetica Neue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800" kern="0" dirty="0">
                <a:solidFill>
                  <a:srgbClr val="FFFFFF"/>
                </a:solidFill>
                <a:latin typeface="Helvetica Neue"/>
                <a:ea typeface="Verdana" panose="020B0604030504040204" pitchFamily="34" charset="0"/>
                <a:cs typeface="Verdana" panose="020B0604030504040204" pitchFamily="34" charset="0"/>
              </a:rPr>
              <a:t>      SE-week 5 van  30 maart t/m 3 april 2026</a:t>
            </a:r>
          </a:p>
          <a:p>
            <a:pPr lvl="0">
              <a:spcBef>
                <a:spcPct val="20000"/>
              </a:spcBef>
              <a:buClr>
                <a:srgbClr val="F99707"/>
              </a:buClr>
            </a:pPr>
            <a:endParaRPr lang="nl-NL" sz="2800" kern="0" dirty="0">
              <a:solidFill>
                <a:srgbClr val="FFFFFF"/>
              </a:solidFill>
              <a:latin typeface="Helvetica Neue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2800" kern="0" dirty="0">
              <a:solidFill>
                <a:srgbClr val="FFFFFF"/>
              </a:solidFill>
              <a:latin typeface="Helvetica Neue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7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 mentor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600" u="sng" dirty="0"/>
              <a:t>Bespreken SE-lijst en advies herkansing</a:t>
            </a:r>
          </a:p>
          <a:p>
            <a:endParaRPr lang="nl-NL" sz="3600" dirty="0"/>
          </a:p>
          <a:p>
            <a:r>
              <a:rPr lang="nl-NL" sz="3600" dirty="0"/>
              <a:t>Herkansing 	SE 3 op 5 december 2025</a:t>
            </a:r>
          </a:p>
          <a:p>
            <a:r>
              <a:rPr lang="nl-NL" sz="3600" dirty="0"/>
              <a:t>Herkansing 	SE 4 op 6 maart 2026</a:t>
            </a:r>
          </a:p>
          <a:p>
            <a:r>
              <a:rPr lang="nl-NL" sz="3600" dirty="0"/>
              <a:t>Geen herkansing SE 5 (een week later beginnen de praktijkexamens)</a:t>
            </a:r>
          </a:p>
        </p:txBody>
      </p:sp>
    </p:spTree>
    <p:extLst>
      <p:ext uri="{BB962C8B-B14F-4D97-AF65-F5344CB8AC3E}">
        <p14:creationId xmlns:p14="http://schemas.microsoft.com/office/powerpoint/2010/main" val="262287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Zorgteam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Leerlingbegeleider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Remedial teacher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3600" dirty="0"/>
              <a:t>Dyslexiecoach</a:t>
            </a:r>
          </a:p>
          <a:p>
            <a:endParaRPr lang="nl-NL" dirty="0"/>
          </a:p>
        </p:txBody>
      </p:sp>
      <p:pic>
        <p:nvPicPr>
          <p:cNvPr id="4" name="Picture 2" descr="http://www.augustinusschool-sittard.nl/plaatjerugza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80116"/>
            <a:ext cx="2592288" cy="366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85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AA4FF5-F17B-4240-AA92-AD0A5771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 naar de toekomst!!!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FD245B-10B0-48C4-9B8C-D77FAE0EE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Kiezen voor de juiste opleiding</a:t>
            </a:r>
          </a:p>
          <a:p>
            <a:r>
              <a:rPr lang="nl-NL" dirty="0"/>
              <a:t>Hoe werkt het MBO</a:t>
            </a:r>
          </a:p>
          <a:p>
            <a:r>
              <a:rPr lang="nl-NL" dirty="0"/>
              <a:t>Wat doen wij?</a:t>
            </a:r>
          </a:p>
          <a:p>
            <a:r>
              <a:rPr lang="nl-NL" dirty="0"/>
              <a:t>Hoe kan u helpen? </a:t>
            </a:r>
          </a:p>
          <a:p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DE12F24-490F-23F6-FD49-4CC0FCC3F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079" y="3061405"/>
            <a:ext cx="3184487" cy="324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27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C ppt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C_sjabloon" id="{249A3A80-ECC2-2847-ABAA-ADFF2FA2A1BD}" vid="{21C42D33-3A48-5F43-97D9-D7D8ADF6C1AD}"/>
    </a:ext>
  </a:extLst>
</a:theme>
</file>

<file path=ppt/theme/theme2.xml><?xml version="1.0" encoding="utf-8"?>
<a:theme xmlns:a="http://schemas.openxmlformats.org/drawingml/2006/main" name="VC ppt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C_ppt.potx" id="{46210D8C-8D8D-4DD4-A119-72580989B4AA}" vid="{8FE65627-756B-4C6D-8618-13C48A00C960}"/>
    </a:ext>
  </a:extLst>
</a:theme>
</file>

<file path=ppt/theme/theme3.xml><?xml version="1.0" encoding="utf-8"?>
<a:theme xmlns:a="http://schemas.openxmlformats.org/drawingml/2006/main" name="Kantoorthema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VC ppt</Template>
  <TotalTime>170</TotalTime>
  <Words>490</Words>
  <Application>Microsoft Macintosh PowerPoint</Application>
  <PresentationFormat>A4 (210 x 297 mm)</PresentationFormat>
  <Paragraphs>121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20</vt:i4>
      </vt:variant>
    </vt:vector>
  </HeadingPairs>
  <TitlesOfParts>
    <vt:vector size="26" baseType="lpstr">
      <vt:lpstr>Arial</vt:lpstr>
      <vt:lpstr>Helvetica Neue</vt:lpstr>
      <vt:lpstr>Verdana</vt:lpstr>
      <vt:lpstr>Wingdings</vt:lpstr>
      <vt:lpstr>VC ppt</vt:lpstr>
      <vt:lpstr>VC ppt</vt:lpstr>
      <vt:lpstr>Welkom</vt:lpstr>
      <vt:lpstr>Mentor en begeleiding</vt:lpstr>
      <vt:lpstr>Thuis</vt:lpstr>
      <vt:lpstr>Schoolregels</vt:lpstr>
      <vt:lpstr>Examenregels</vt:lpstr>
      <vt:lpstr>vmbo 4 basis en kader </vt:lpstr>
      <vt:lpstr>Contact mentor</vt:lpstr>
      <vt:lpstr>Zorgteam</vt:lpstr>
      <vt:lpstr>Op naar de toekomst!!! </vt:lpstr>
      <vt:lpstr>Hoe werkt het MBO? (1)</vt:lpstr>
      <vt:lpstr>Waarop te letten</vt:lpstr>
      <vt:lpstr>Procedure aanmelden</vt:lpstr>
      <vt:lpstr>Wat doen wij?</vt:lpstr>
      <vt:lpstr>Hoe kan u helpen?</vt:lpstr>
      <vt:lpstr>MBO’s in de buurt</vt:lpstr>
      <vt:lpstr>Vragen?</vt:lpstr>
      <vt:lpstr>Diploma-uitreiking</vt:lpstr>
      <vt:lpstr>Contactgegevens</vt:lpstr>
      <vt:lpstr>Examenwijzers/ PTA’s</vt:lpstr>
      <vt:lpstr>Vragen?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Rooij, A. de</dc:creator>
  <cp:lastModifiedBy>Sand, A.</cp:lastModifiedBy>
  <cp:revision>69</cp:revision>
  <cp:lastPrinted>2018-09-14T13:08:00Z</cp:lastPrinted>
  <dcterms:created xsi:type="dcterms:W3CDTF">2016-09-26T13:31:33Z</dcterms:created>
  <dcterms:modified xsi:type="dcterms:W3CDTF">2025-09-02T12:34:56Z</dcterms:modified>
</cp:coreProperties>
</file>