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83" r:id="rId3"/>
    <p:sldId id="262" r:id="rId4"/>
    <p:sldId id="265" r:id="rId5"/>
    <p:sldId id="422" r:id="rId6"/>
    <p:sldId id="261" r:id="rId7"/>
    <p:sldId id="264" r:id="rId8"/>
    <p:sldId id="282" r:id="rId9"/>
    <p:sldId id="280" r:id="rId10"/>
    <p:sldId id="286" r:id="rId11"/>
    <p:sldId id="283" r:id="rId12"/>
    <p:sldId id="268" r:id="rId13"/>
    <p:sldId id="272" r:id="rId14"/>
    <p:sldId id="266" r:id="rId15"/>
    <p:sldId id="284" r:id="rId16"/>
    <p:sldId id="278" r:id="rId17"/>
    <p:sldId id="423" r:id="rId18"/>
    <p:sldId id="424" r:id="rId19"/>
    <p:sldId id="425" r:id="rId20"/>
    <p:sldId id="281" r:id="rId21"/>
    <p:sldId id="426" r:id="rId22"/>
    <p:sldId id="427" r:id="rId23"/>
    <p:sldId id="277" r:id="rId24"/>
    <p:sldId id="287" r:id="rId25"/>
    <p:sldId id="428" r:id="rId26"/>
    <p:sldId id="298" r:id="rId27"/>
    <p:sldId id="429" r:id="rId28"/>
    <p:sldId id="276" r:id="rId29"/>
  </p:sldIdLst>
  <p:sldSz cx="9906000" cy="6858000" type="A4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06" autoAdjust="0"/>
    <p:restoredTop sz="94660"/>
  </p:normalViewPr>
  <p:slideViewPr>
    <p:cSldViewPr showGuides="1">
      <p:cViewPr varScale="1">
        <p:scale>
          <a:sx n="113" d="100"/>
          <a:sy n="113" d="100"/>
        </p:scale>
        <p:origin x="1024" y="184"/>
      </p:cViewPr>
      <p:guideLst>
        <p:guide orient="horz" pos="2160"/>
        <p:guide orient="horz" pos="397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3546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02-09-2025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02-09-2025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26C5D-88FB-4271-9058-E0143181C53A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197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02-09-2025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02-09-2025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02-09-2025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02-09-2025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5A71EE03-C52B-4985-AE62-168D8F56032B}" type="datetime1">
              <a:rPr lang="nl-NL" smtClean="0"/>
              <a:pPr/>
              <a:t>02-09-2025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o2VHTYjuSd0?feature=oembed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M.Freriks@vellesancollege.nl" TargetMode="External"/><Relationship Id="rId2" Type="http://schemas.openxmlformats.org/officeDocument/2006/relationships/hyperlink" Target="mailto:k.merz@vellesancollege.nl" TargetMode="Externa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Ouders klas 3 VMBO </a:t>
            </a:r>
            <a:r>
              <a:rPr lang="nl-NL" sz="2600" dirty="0"/>
              <a:t>25_26</a:t>
            </a:r>
          </a:p>
        </p:txBody>
      </p:sp>
    </p:spTree>
    <p:extLst>
      <p:ext uri="{BB962C8B-B14F-4D97-AF65-F5344CB8AC3E}">
        <p14:creationId xmlns:p14="http://schemas.microsoft.com/office/powerpoint/2010/main" val="108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 mentor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600" u="sng" dirty="0"/>
              <a:t>Bespreken SE-lijst en advies herkansing</a:t>
            </a:r>
          </a:p>
          <a:p>
            <a:endParaRPr lang="nl-NL" sz="3600" dirty="0"/>
          </a:p>
          <a:p>
            <a:r>
              <a:rPr lang="nl-NL" sz="3600" dirty="0"/>
              <a:t> Herkansing SE 1; 6 maart 2026</a:t>
            </a:r>
          </a:p>
          <a:p>
            <a:r>
              <a:rPr lang="nl-NL" sz="3600" dirty="0"/>
              <a:t> Herkansing SE 2; 29 juni 2026 </a:t>
            </a:r>
          </a:p>
        </p:txBody>
      </p:sp>
    </p:spTree>
    <p:extLst>
      <p:ext uri="{BB962C8B-B14F-4D97-AF65-F5344CB8AC3E}">
        <p14:creationId xmlns:p14="http://schemas.microsoft.com/office/powerpoint/2010/main" val="164304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Overgangsregels</a:t>
            </a:r>
          </a:p>
        </p:txBody>
      </p:sp>
      <p:sp>
        <p:nvSpPr>
          <p:cNvPr id="2" name="Rechthoek 1"/>
          <p:cNvSpPr/>
          <p:nvPr/>
        </p:nvSpPr>
        <p:spPr>
          <a:xfrm>
            <a:off x="818541" y="2024844"/>
            <a:ext cx="8658962" cy="3032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380" indent="-660380">
              <a:lnSpc>
                <a:spcPct val="90000"/>
              </a:lnSpc>
            </a:pPr>
            <a:r>
              <a:rPr lang="nl-NL" sz="3033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Overgang van leerjaar 3 naar 4</a:t>
            </a:r>
          </a:p>
          <a:p>
            <a:pPr marL="660380" indent="-660380">
              <a:lnSpc>
                <a:spcPct val="90000"/>
              </a:lnSpc>
            </a:pPr>
            <a:endParaRPr lang="nl-NL" sz="3033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SE gemiddelde 50%</a:t>
            </a:r>
          </a:p>
          <a:p>
            <a:pPr eaLnBrk="1" hangingPunct="1">
              <a:lnSpc>
                <a:spcPct val="9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3033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Gemiddelde rapport 50%</a:t>
            </a:r>
            <a:endParaRPr lang="nl-NL" sz="195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lnSpc>
                <a:spcPct val="90000"/>
              </a:lnSpc>
              <a:buClr>
                <a:srgbClr val="F99707"/>
              </a:buClr>
            </a:pPr>
            <a:r>
              <a:rPr lang="nl-NL" sz="3033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</a:t>
            </a:r>
          </a:p>
          <a:p>
            <a:pPr eaLnBrk="1" hangingPunct="1">
              <a:lnSpc>
                <a:spcPct val="9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CKV, LOB, LO en Ma: Voldoende</a:t>
            </a:r>
          </a:p>
        </p:txBody>
      </p:sp>
    </p:spTree>
    <p:extLst>
      <p:ext uri="{BB962C8B-B14F-4D97-AF65-F5344CB8AC3E}">
        <p14:creationId xmlns:p14="http://schemas.microsoft.com/office/powerpoint/2010/main" val="199777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Gesprek mentor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u="sng" dirty="0"/>
              <a:t>Bespreken rapport en SE lijst</a:t>
            </a:r>
          </a:p>
          <a:p>
            <a:endParaRPr lang="nl-NL" dirty="0"/>
          </a:p>
          <a:p>
            <a:r>
              <a:rPr lang="nl-NL" dirty="0"/>
              <a:t>1</a:t>
            </a:r>
            <a:r>
              <a:rPr lang="nl-NL" baseline="30000" dirty="0"/>
              <a:t>e</a:t>
            </a:r>
            <a:r>
              <a:rPr lang="nl-NL" dirty="0"/>
              <a:t> rapport: februari 2026 </a:t>
            </a:r>
          </a:p>
          <a:p>
            <a:r>
              <a:rPr lang="nl-NL" dirty="0"/>
              <a:t>2</a:t>
            </a:r>
            <a:r>
              <a:rPr lang="nl-NL" baseline="30000" dirty="0"/>
              <a:t>e</a:t>
            </a:r>
            <a:r>
              <a:rPr lang="nl-NL" dirty="0"/>
              <a:t> rapport: juli 2026 </a:t>
            </a:r>
          </a:p>
        </p:txBody>
      </p:sp>
    </p:spTree>
    <p:extLst>
      <p:ext uri="{BB962C8B-B14F-4D97-AF65-F5344CB8AC3E}">
        <p14:creationId xmlns:p14="http://schemas.microsoft.com/office/powerpoint/2010/main" val="26228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Ondersteuningsteam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Leerlingbegeleiding</a:t>
            </a:r>
          </a:p>
          <a:p>
            <a:r>
              <a:rPr lang="nl-NL" dirty="0"/>
              <a:t>Trajectbegeleiding</a:t>
            </a:r>
          </a:p>
          <a:p>
            <a:r>
              <a:rPr lang="nl-NL" dirty="0"/>
              <a:t>Remedial teacher</a:t>
            </a:r>
          </a:p>
          <a:p>
            <a:r>
              <a:rPr lang="nl-NL" dirty="0"/>
              <a:t>Dyslexiecoach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2" descr="http://www.augustinusschool-sittard.nl/plaatjerugza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80116"/>
            <a:ext cx="2592288" cy="36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Begeleiding en huiswerkklas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Lyceo</a:t>
            </a:r>
            <a:r>
              <a:rPr lang="nl-NL" dirty="0"/>
              <a:t> (online bijles)</a:t>
            </a:r>
          </a:p>
          <a:p>
            <a:r>
              <a:rPr lang="nl-NL" dirty="0" err="1"/>
              <a:t>Flex</a:t>
            </a:r>
            <a:r>
              <a:rPr lang="nl-NL" dirty="0"/>
              <a:t> uur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292953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5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Werkweek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ü"/>
            </a:pPr>
            <a:r>
              <a:rPr lang="nl-NL" dirty="0"/>
              <a:t>18 tot en met 21 mei 2026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  <a:p>
            <a:pPr>
              <a:buFont typeface="Wingdings" panose="05000000000000000000" pitchFamily="2" charset="2"/>
              <a:buChar char="ü"/>
            </a:pPr>
            <a:r>
              <a:rPr lang="nl-NL" dirty="0"/>
              <a:t> Engeland let op paspoort!</a:t>
            </a:r>
          </a:p>
          <a:p>
            <a:pPr>
              <a:buFont typeface="Wingdings" panose="05000000000000000000" pitchFamily="2" charset="2"/>
              <a:buChar char="ü"/>
            </a:pPr>
            <a:endParaRPr lang="nl-NL" dirty="0"/>
          </a:p>
          <a:p>
            <a:pPr>
              <a:buFont typeface="Wingdings" panose="05000000000000000000" pitchFamily="2" charset="2"/>
              <a:buChar char="ü"/>
            </a:pPr>
            <a:r>
              <a:rPr lang="nl-NL" dirty="0"/>
              <a:t> Informatie volgt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1152" y="3068960"/>
            <a:ext cx="2448272" cy="292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6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Hoe kunnen we elkaar bereiken?</a:t>
            </a:r>
          </a:p>
          <a:p>
            <a:pPr lvl="1"/>
            <a:r>
              <a:rPr lang="nl-NL" dirty="0"/>
              <a:t>Uw gegevens (telefoonnummers / emailadres)</a:t>
            </a:r>
          </a:p>
          <a:p>
            <a:pPr lvl="1"/>
            <a:endParaRPr lang="nl-NL" dirty="0"/>
          </a:p>
          <a:p>
            <a:pPr lvl="1"/>
            <a:r>
              <a:rPr lang="nl-NL" dirty="0"/>
              <a:t>School gebruikt e-mail als communicatiemiddel !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u="sng" dirty="0"/>
              <a:t>Geef wijzigingen altijd door aan de administratie!</a:t>
            </a:r>
          </a:p>
        </p:txBody>
      </p:sp>
    </p:spTree>
    <p:extLst>
      <p:ext uri="{BB962C8B-B14F-4D97-AF65-F5344CB8AC3E}">
        <p14:creationId xmlns:p14="http://schemas.microsoft.com/office/powerpoint/2010/main" val="19562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3063460-767B-440B-A7E6-81E05D35E5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Wat zijn de gevolgen van de keuze?</a:t>
            </a:r>
          </a:p>
        </p:txBody>
      </p:sp>
    </p:spTree>
    <p:extLst>
      <p:ext uri="{BB962C8B-B14F-4D97-AF65-F5344CB8AC3E}">
        <p14:creationId xmlns:p14="http://schemas.microsoft.com/office/powerpoint/2010/main" val="428259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9F3CD-BBEA-481B-B6E5-202CC063A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 in maart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349A1A-0936-4A8F-A7B2-8A43AA149D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nl-NL" b="1" dirty="0">
                <a:solidFill>
                  <a:srgbClr val="F08C00"/>
                </a:solidFill>
              </a:rPr>
              <a:t>Economie &amp; Ondernemen</a:t>
            </a:r>
          </a:p>
          <a:p>
            <a:pPr marL="0" indent="0">
              <a:buNone/>
            </a:pPr>
            <a:endParaRPr lang="nl-NL" b="1" dirty="0">
              <a:solidFill>
                <a:srgbClr val="F08C00"/>
              </a:solidFill>
            </a:endParaRPr>
          </a:p>
          <a:p>
            <a:pPr marL="0" indent="0" algn="ctr">
              <a:buNone/>
            </a:pPr>
            <a:r>
              <a:rPr lang="nl-NL" sz="2800" dirty="0"/>
              <a:t>Duits</a:t>
            </a:r>
          </a:p>
          <a:p>
            <a:pPr marL="0" indent="0" algn="ctr">
              <a:buNone/>
            </a:pPr>
            <a:endParaRPr lang="nl-NL" sz="2800" dirty="0"/>
          </a:p>
          <a:p>
            <a:pPr marL="0" indent="0" algn="ctr">
              <a:buNone/>
            </a:pPr>
            <a:r>
              <a:rPr lang="nl-NL" sz="2800" dirty="0"/>
              <a:t>OF</a:t>
            </a:r>
          </a:p>
          <a:p>
            <a:pPr marL="0" indent="0" algn="ctr">
              <a:buNone/>
            </a:pPr>
            <a:endParaRPr lang="nl-NL" sz="2800" dirty="0"/>
          </a:p>
          <a:p>
            <a:pPr marL="0" indent="0" algn="ctr">
              <a:buNone/>
            </a:pPr>
            <a:r>
              <a:rPr lang="nl-NL" sz="2800" dirty="0"/>
              <a:t>Wiskunde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7C55D66-D3CA-4BD0-BB2E-907B07DCE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nl-NL" b="1" dirty="0">
                <a:solidFill>
                  <a:srgbClr val="F08C00"/>
                </a:solidFill>
              </a:rPr>
              <a:t>Zorg &amp; Welzijn</a:t>
            </a:r>
          </a:p>
          <a:p>
            <a:pPr marL="0" indent="0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sz="2800" dirty="0"/>
              <a:t>Aardrijkskunde</a:t>
            </a:r>
          </a:p>
          <a:p>
            <a:pPr marL="0" indent="0" algn="ctr">
              <a:buNone/>
            </a:pPr>
            <a:endParaRPr lang="nl-NL" sz="2800" dirty="0"/>
          </a:p>
          <a:p>
            <a:pPr marL="0" indent="0" algn="ctr">
              <a:buNone/>
            </a:pPr>
            <a:r>
              <a:rPr lang="nl-NL" sz="2800" dirty="0"/>
              <a:t>OF </a:t>
            </a:r>
          </a:p>
          <a:p>
            <a:pPr marL="0" indent="0" algn="ctr">
              <a:buNone/>
            </a:pPr>
            <a:endParaRPr lang="nl-NL" sz="2800" dirty="0"/>
          </a:p>
          <a:p>
            <a:pPr marL="0" indent="0" algn="ctr">
              <a:buNone/>
            </a:pPr>
            <a:r>
              <a:rPr lang="nl-NL" sz="2800" dirty="0"/>
              <a:t>Wiskunde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226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DC005-80E0-4EE4-A8E8-65FA3761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werkt het MBO? (1)</a:t>
            </a:r>
          </a:p>
        </p:txBody>
      </p:sp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E1DA5226-ED38-49EF-921F-E4EB70549F8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5300" y="1919288"/>
          <a:ext cx="9132888" cy="1165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5452">
                  <a:extLst>
                    <a:ext uri="{9D8B030D-6E8A-4147-A177-3AD203B41FA5}">
                      <a16:colId xmlns:a16="http://schemas.microsoft.com/office/drawing/2014/main" val="2248543599"/>
                    </a:ext>
                  </a:extLst>
                </a:gridCol>
                <a:gridCol w="6907436">
                  <a:extLst>
                    <a:ext uri="{9D8B030D-6E8A-4147-A177-3AD203B41FA5}">
                      <a16:colId xmlns:a16="http://schemas.microsoft.com/office/drawing/2014/main" val="20728701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Niveau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Doorstroom niveau MBO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596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VMBO </a:t>
                      </a:r>
                      <a:r>
                        <a:rPr lang="nl-NL" u="sng" dirty="0"/>
                        <a:t>Basis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Niveau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486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VMBO </a:t>
                      </a:r>
                      <a:r>
                        <a:rPr lang="nl-NL" u="sng" dirty="0"/>
                        <a:t>Kader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Niveau 3 en 4 (mits goede motivatie of skills)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117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40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vmbo 3 basis en kader </a:t>
            </a:r>
          </a:p>
        </p:txBody>
      </p:sp>
      <p:sp>
        <p:nvSpPr>
          <p:cNvPr id="3" name="Rechthoek 2"/>
          <p:cNvSpPr/>
          <p:nvPr/>
        </p:nvSpPr>
        <p:spPr>
          <a:xfrm>
            <a:off x="1384103" y="2377023"/>
            <a:ext cx="7196300" cy="271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380" indent="-660380" defTabSz="742927">
              <a:lnSpc>
                <a:spcPct val="90000"/>
              </a:lnSpc>
              <a:spcBef>
                <a:spcPct val="20000"/>
              </a:spcBef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Programma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Programma 3</a:t>
            </a:r>
            <a:r>
              <a:rPr lang="nl-NL" sz="2275" kern="0" baseline="3000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</a:t>
            </a: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klas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Examen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PTA: programma van toetsing en afsluiting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Rol van de mentor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Keuze leerjaar 3  </a:t>
            </a:r>
          </a:p>
          <a:p>
            <a:pPr marL="278598" indent="-278598" defTabSz="742927">
              <a:lnSpc>
                <a:spcPct val="9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275" kern="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Aansluiting MBO	</a:t>
            </a:r>
          </a:p>
        </p:txBody>
      </p:sp>
    </p:spTree>
    <p:extLst>
      <p:ext uri="{BB962C8B-B14F-4D97-AF65-F5344CB8AC3E}">
        <p14:creationId xmlns:p14="http://schemas.microsoft.com/office/powerpoint/2010/main" val="240644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4FFF2D3-D968-4DA4-A11D-D77C61EE4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 anchor="ctr">
            <a:normAutofit/>
          </a:bodyPr>
          <a:lstStyle/>
          <a:p>
            <a:r>
              <a:rPr lang="en-US" dirty="0"/>
              <a:t>Hoe </a:t>
            </a:r>
            <a:r>
              <a:rPr lang="en-US" dirty="0" err="1"/>
              <a:t>werkt</a:t>
            </a:r>
            <a:r>
              <a:rPr lang="en-US" dirty="0"/>
              <a:t> het MBO? (2)</a:t>
            </a:r>
          </a:p>
        </p:txBody>
      </p:sp>
      <p:pic>
        <p:nvPicPr>
          <p:cNvPr id="8" name="Onlinemedia 7" title="Niveaus en leerwegen in het mbo">
            <a:hlinkClick r:id="" action="ppaction://media"/>
            <a:extLst>
              <a:ext uri="{FF2B5EF4-FFF2-40B4-BE49-F238E27FC236}">
                <a16:creationId xmlns:a16="http://schemas.microsoft.com/office/drawing/2014/main" id="{0CF364EC-3E42-4121-AC20-CEA0B2012E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0212" y="1916112"/>
            <a:ext cx="8785576" cy="49418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301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EEA45589-A267-50EB-9CBA-FBC4C19CF9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5300" y="1307558"/>
            <a:ext cx="6977980" cy="5433810"/>
          </a:xfr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9F65E6B-B3E2-8FEA-8043-0DF693525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332656"/>
            <a:ext cx="2429214" cy="85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7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158625-8708-4FEC-820E-412696020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Gameartist – Mediacollege </a:t>
            </a:r>
            <a:r>
              <a:rPr lang="nl-NL" sz="2000" dirty="0"/>
              <a:t>(Amsterdam)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91AF33-5B73-46EF-AD92-A91E008B3B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44D32A-AD33-40B4-8C50-47372B9598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42D3016-2D1C-4046-A24F-D4E096211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0369"/>
            <a:ext cx="9906000" cy="4656969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F98BECCE-39A7-07E7-BEDA-1875FAB6AC41}"/>
              </a:ext>
            </a:extLst>
          </p:cNvPr>
          <p:cNvSpPr/>
          <p:nvPr/>
        </p:nvSpPr>
        <p:spPr>
          <a:xfrm>
            <a:off x="4088904" y="5589241"/>
            <a:ext cx="2304256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5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72B3B9-D162-4877-8FA7-854EA291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Samengevat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CC6B465-4D02-49B4-A889-6680EA1BC15F}"/>
              </a:ext>
            </a:extLst>
          </p:cNvPr>
          <p:cNvSpPr txBox="1"/>
          <p:nvPr/>
        </p:nvSpPr>
        <p:spPr>
          <a:xfrm>
            <a:off x="272480" y="1632282"/>
            <a:ext cx="9145016" cy="289310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buClr>
                <a:srgbClr val="FF6600"/>
              </a:buClr>
            </a:pPr>
            <a:r>
              <a:rPr lang="nl-NL" sz="3200" dirty="0">
                <a:solidFill>
                  <a:schemeClr val="bg1"/>
                </a:solidFill>
              </a:rPr>
              <a:t>Keuze is afhankelijk van: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bg1"/>
                </a:solidFill>
              </a:rPr>
              <a:t>Interesse 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bg1"/>
                </a:solidFill>
              </a:rPr>
              <a:t>Vervolgopleiding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nl-NL" sz="3200" dirty="0">
                <a:solidFill>
                  <a:schemeClr val="bg1"/>
                </a:solidFill>
              </a:rPr>
              <a:t>Rapportcijfer </a:t>
            </a: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endParaRPr lang="nl-NL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6600"/>
              </a:buClr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31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EA2B5-0BE2-4473-9D19-5665EAF5D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doen wij?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4622FE-89C2-4FCF-B4AC-62399FAA8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LOB-activiteiten</a:t>
            </a:r>
          </a:p>
          <a:p>
            <a:pPr lvl="1"/>
            <a:r>
              <a:rPr lang="nl-NL" dirty="0"/>
              <a:t>Bedrijfsbezoeken</a:t>
            </a:r>
          </a:p>
          <a:p>
            <a:pPr lvl="1"/>
            <a:r>
              <a:rPr lang="nl-NL" dirty="0"/>
              <a:t>Gastlessen</a:t>
            </a:r>
          </a:p>
          <a:p>
            <a:pPr lvl="1"/>
            <a:r>
              <a:rPr lang="nl-NL" dirty="0"/>
              <a:t>Smart maintenance Day (8 oktober) </a:t>
            </a:r>
          </a:p>
          <a:p>
            <a:pPr lvl="1"/>
            <a:r>
              <a:rPr lang="nl-NL" dirty="0"/>
              <a:t>MBO avond (12 november) </a:t>
            </a:r>
          </a:p>
          <a:p>
            <a:pPr lvl="1"/>
            <a:r>
              <a:rPr lang="nl-NL" dirty="0"/>
              <a:t>Week van de wetenschap, Z&amp;W bezoek Spaarne Gasthuis (20 november)</a:t>
            </a:r>
          </a:p>
          <a:p>
            <a:pPr lvl="1"/>
            <a:r>
              <a:rPr lang="nl-NL" dirty="0"/>
              <a:t>Loopbaandossier in </a:t>
            </a:r>
            <a:r>
              <a:rPr lang="nl-NL" dirty="0" err="1"/>
              <a:t>apprentice</a:t>
            </a:r>
            <a:endParaRPr lang="nl-NL" dirty="0"/>
          </a:p>
          <a:p>
            <a:pPr lvl="1"/>
            <a:endParaRPr lang="nl-NL" dirty="0"/>
          </a:p>
          <a:p>
            <a:r>
              <a:rPr lang="nl-NL" dirty="0"/>
              <a:t>Mentorgesprekken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989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B1FD6-4077-44CA-B22A-D0E7AFCB0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kunt u helpen?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FDD91E-B3C9-480A-893A-A22207510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Laat het een bewuste keuze zijn!</a:t>
            </a:r>
          </a:p>
          <a:p>
            <a:endParaRPr lang="nl-NL" dirty="0"/>
          </a:p>
          <a:p>
            <a:r>
              <a:rPr lang="nl-NL" dirty="0"/>
              <a:t>Heb het er ook thuis over.</a:t>
            </a:r>
          </a:p>
          <a:p>
            <a:endParaRPr lang="nl-NL" dirty="0"/>
          </a:p>
          <a:p>
            <a:r>
              <a:rPr lang="nl-NL" dirty="0"/>
              <a:t>Bezoek de open dagen van een MBO instituut</a:t>
            </a:r>
          </a:p>
          <a:p>
            <a:endParaRPr lang="nl-NL" dirty="0"/>
          </a:p>
          <a:p>
            <a:r>
              <a:rPr lang="nl-NL" dirty="0"/>
              <a:t>NIET GEBONDEN VOOR HET LEVEN!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225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CE40F-1D15-40B5-A697-EE2C29246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MBO’s</a:t>
            </a:r>
            <a:r>
              <a:rPr lang="nl-NL" dirty="0"/>
              <a:t> in de buurt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47E617-031E-4F7C-84FA-6A72CF04D15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nl-NL" sz="2000" dirty="0"/>
              <a:t>Nova College (Beverwijk, Haarlem, Hoofddorp, IJmuiden)</a:t>
            </a:r>
          </a:p>
          <a:p>
            <a:pPr lvl="2"/>
            <a:endParaRPr lang="nl-NL" sz="1800" dirty="0"/>
          </a:p>
          <a:p>
            <a:pPr lvl="2"/>
            <a:endParaRPr lang="nl-NL" dirty="0"/>
          </a:p>
          <a:p>
            <a:pPr lvl="1"/>
            <a:r>
              <a:rPr lang="nl-NL" sz="2000" dirty="0"/>
              <a:t>ROC van Amsterdam</a:t>
            </a:r>
          </a:p>
          <a:p>
            <a:pPr lvl="2"/>
            <a:endParaRPr lang="nl-NL" sz="1800" dirty="0"/>
          </a:p>
          <a:p>
            <a:pPr lvl="2"/>
            <a:endParaRPr lang="nl-NL" sz="1800" dirty="0"/>
          </a:p>
          <a:p>
            <a:pPr lvl="1"/>
            <a:r>
              <a:rPr lang="nl-NL" sz="2000" dirty="0" err="1"/>
              <a:t>Talland</a:t>
            </a:r>
            <a:r>
              <a:rPr lang="nl-NL" sz="2000" dirty="0"/>
              <a:t> (Regio Alkmaar/ Zaandam)</a:t>
            </a:r>
          </a:p>
          <a:p>
            <a:pPr marL="385221" lvl="2" indent="0">
              <a:buNone/>
            </a:pPr>
            <a:endParaRPr lang="nl-NL" sz="1800" dirty="0"/>
          </a:p>
          <a:p>
            <a:endParaRPr lang="nl-NL" sz="24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80A69B-DE80-4FCF-AD54-6D2354D7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75582" y="1868557"/>
            <a:ext cx="4335117" cy="4440764"/>
          </a:xfrm>
        </p:spPr>
        <p:txBody>
          <a:bodyPr/>
          <a:lstStyle/>
          <a:p>
            <a:pPr lvl="1"/>
            <a:r>
              <a:rPr lang="nl-NL" sz="2000" dirty="0"/>
              <a:t>Media College (Amsterdam)</a:t>
            </a:r>
            <a:endParaRPr lang="nl-NL" sz="1800" dirty="0"/>
          </a:p>
          <a:p>
            <a:pPr lvl="1"/>
            <a:endParaRPr lang="nl-NL" sz="2000" dirty="0"/>
          </a:p>
          <a:p>
            <a:pPr lvl="1"/>
            <a:r>
              <a:rPr lang="nl-NL" sz="2000" dirty="0"/>
              <a:t>Hout- en Meubileringscollege (Amsterdam)</a:t>
            </a:r>
          </a:p>
          <a:p>
            <a:pPr marL="385221" lvl="2" indent="0">
              <a:buNone/>
            </a:pPr>
            <a:endParaRPr lang="nl-NL" sz="1800" dirty="0"/>
          </a:p>
          <a:p>
            <a:pPr lvl="2"/>
            <a:endParaRPr lang="nl-NL" sz="1800" dirty="0"/>
          </a:p>
          <a:p>
            <a:pPr lvl="1"/>
            <a:r>
              <a:rPr lang="nl-NL" sz="2000" dirty="0"/>
              <a:t>Vonk (NH boven kanaal)</a:t>
            </a:r>
          </a:p>
          <a:p>
            <a:pPr marL="385221" lvl="2" indent="0">
              <a:buNone/>
            </a:pPr>
            <a:endParaRPr lang="nl-NL" sz="1800" dirty="0"/>
          </a:p>
          <a:p>
            <a:pPr lvl="1"/>
            <a:endParaRPr lang="nl-NL" sz="2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0216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134CD3-3278-4B77-88C0-9D515496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over vervolgopleiding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8FA84A9-EB7F-42B9-A2CB-7F7BE3ADD2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9282236" cy="3958471"/>
          </a:xfrm>
        </p:spPr>
        <p:txBody>
          <a:bodyPr/>
          <a:lstStyle/>
          <a:p>
            <a:r>
              <a:rPr lang="nl-NL" dirty="0"/>
              <a:t>Stuur uw vraag naar K. Merz of </a:t>
            </a:r>
            <a:r>
              <a:rPr lang="nl-NL" dirty="0" err="1"/>
              <a:t>M.Freriks</a:t>
            </a:r>
            <a:r>
              <a:rPr lang="nl-NL" dirty="0"/>
              <a:t> (decanaat VMBO)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via </a:t>
            </a:r>
            <a:r>
              <a:rPr lang="nl-NL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k.merz@vellesancollege.nl</a:t>
            </a:r>
            <a:r>
              <a:rPr lang="nl-NL" dirty="0"/>
              <a:t> of </a:t>
            </a:r>
            <a:r>
              <a:rPr lang="nl-NL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M.Freriks@vellesancollege.nl</a:t>
            </a:r>
            <a:r>
              <a:rPr lang="nl-NL" dirty="0"/>
              <a:t>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848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3068960"/>
            <a:ext cx="2980506" cy="296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06581-501A-48E6-BEFB-D478F8FE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10 Profielen in het VMBO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4F4BE-D45B-45CE-8867-CF44E36AD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nl-NL" sz="2400" b="1" dirty="0">
                <a:solidFill>
                  <a:srgbClr val="FF9933"/>
                </a:solidFill>
              </a:rPr>
              <a:t>Economie &amp; Ondernemen</a:t>
            </a:r>
          </a:p>
          <a:p>
            <a:pPr fontAlgn="base"/>
            <a:r>
              <a:rPr lang="nl-NL" sz="2400" b="1" dirty="0">
                <a:solidFill>
                  <a:srgbClr val="FF9933"/>
                </a:solidFill>
              </a:rPr>
              <a:t>Zorg &amp; Welzijn</a:t>
            </a:r>
          </a:p>
          <a:p>
            <a:pPr fontAlgn="base"/>
            <a:r>
              <a:rPr lang="nl-NL" sz="2400" dirty="0"/>
              <a:t>Groen</a:t>
            </a:r>
          </a:p>
          <a:p>
            <a:pPr fontAlgn="base"/>
            <a:r>
              <a:rPr lang="nl-NL" sz="2400" dirty="0"/>
              <a:t>Horeca, Bakkerij &amp; Recreatie</a:t>
            </a:r>
          </a:p>
          <a:p>
            <a:pPr fontAlgn="base"/>
            <a:r>
              <a:rPr lang="nl-NL" sz="2400" dirty="0"/>
              <a:t>Bouwen, Wonen &amp; Interieur</a:t>
            </a:r>
          </a:p>
          <a:p>
            <a:pPr fontAlgn="base"/>
            <a:r>
              <a:rPr lang="nl-NL" sz="2400" dirty="0"/>
              <a:t>Produceren, Installeren &amp; energie</a:t>
            </a:r>
          </a:p>
          <a:p>
            <a:pPr fontAlgn="base"/>
            <a:r>
              <a:rPr lang="nl-NL" sz="2400" dirty="0"/>
              <a:t>Mobiliteit &amp; Transport</a:t>
            </a:r>
          </a:p>
          <a:p>
            <a:pPr fontAlgn="base"/>
            <a:r>
              <a:rPr lang="nl-NL" sz="2400" dirty="0"/>
              <a:t>Media, Vormgeving &amp; ICT</a:t>
            </a:r>
          </a:p>
          <a:p>
            <a:pPr fontAlgn="base"/>
            <a:r>
              <a:rPr lang="nl-NL" sz="2400" dirty="0"/>
              <a:t>Maritiem &amp; Techniek</a:t>
            </a:r>
          </a:p>
          <a:p>
            <a:pPr fontAlgn="base"/>
            <a:r>
              <a:rPr lang="nl-NL" sz="2400" dirty="0"/>
              <a:t>Dienstverlening &amp; Producten</a:t>
            </a:r>
          </a:p>
        </p:txBody>
      </p:sp>
    </p:spTree>
    <p:extLst>
      <p:ext uri="{BB962C8B-B14F-4D97-AF65-F5344CB8AC3E}">
        <p14:creationId xmlns:p14="http://schemas.microsoft.com/office/powerpoint/2010/main" val="115875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7B4DC-0048-4AC5-A74E-5EB966D0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Profielen </a:t>
            </a:r>
            <a:r>
              <a:rPr lang="nl-NL" dirty="0" err="1"/>
              <a:t>Vellesan</a:t>
            </a:r>
            <a:r>
              <a:rPr lang="nl-NL" dirty="0"/>
              <a:t> College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45E052-AEF3-4531-8E47-C345EB65841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u="sng" dirty="0"/>
              <a:t>Algemene vakken</a:t>
            </a:r>
          </a:p>
          <a:p>
            <a:r>
              <a:rPr lang="nl-NL" dirty="0"/>
              <a:t>Nederlands</a:t>
            </a:r>
          </a:p>
          <a:p>
            <a:r>
              <a:rPr lang="nl-NL" dirty="0"/>
              <a:t>Engels</a:t>
            </a:r>
          </a:p>
          <a:p>
            <a:r>
              <a:rPr lang="nl-NL" dirty="0"/>
              <a:t>Maatschappijleer</a:t>
            </a:r>
          </a:p>
          <a:p>
            <a:r>
              <a:rPr lang="nl-NL" dirty="0"/>
              <a:t>CKV</a:t>
            </a:r>
          </a:p>
          <a:p>
            <a:r>
              <a:rPr lang="nl-NL" dirty="0"/>
              <a:t>Lichamelijke opvoeding</a:t>
            </a:r>
          </a:p>
          <a:p>
            <a:r>
              <a:rPr lang="nl-NL" dirty="0"/>
              <a:t>Wiskunde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33BC116-A2FB-4DEF-860F-6AE7DD7FC1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u="sng" dirty="0"/>
              <a:t>Zorg &amp; Welzijn</a:t>
            </a:r>
          </a:p>
          <a:p>
            <a:r>
              <a:rPr lang="nl-NL" dirty="0"/>
              <a:t>Biologie </a:t>
            </a:r>
          </a:p>
          <a:p>
            <a:r>
              <a:rPr lang="nl-NL" dirty="0"/>
              <a:t>Aardrijkskunde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u="sng" dirty="0"/>
              <a:t>Economie &amp; Ondernemen</a:t>
            </a:r>
          </a:p>
          <a:p>
            <a:r>
              <a:rPr lang="nl-NL" dirty="0"/>
              <a:t>Economie</a:t>
            </a:r>
          </a:p>
          <a:p>
            <a:r>
              <a:rPr lang="nl-NL" dirty="0"/>
              <a:t>Duits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246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vmbo 3 basis en kader </a:t>
            </a:r>
          </a:p>
        </p:txBody>
      </p:sp>
      <p:sp>
        <p:nvSpPr>
          <p:cNvPr id="5" name="Rechthoek 4"/>
          <p:cNvSpPr/>
          <p:nvPr/>
        </p:nvSpPr>
        <p:spPr>
          <a:xfrm>
            <a:off x="495301" y="1637656"/>
            <a:ext cx="9205023" cy="2366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380" indent="-660380">
              <a:spcBef>
                <a:spcPct val="20000"/>
              </a:spcBef>
            </a:pPr>
            <a:r>
              <a:rPr lang="nl-NL" sz="3033" kern="0" dirty="0">
                <a:solidFill>
                  <a:srgbClr val="FFFFFF"/>
                </a:solidFill>
                <a:latin typeface="Tahoma" pitchFamily="34" charset="0"/>
              </a:rPr>
              <a:t>PTA 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Eindexamencijfer:	</a:t>
            </a:r>
          </a:p>
          <a:p>
            <a:pPr lvl="0" algn="ctr">
              <a:lnSpc>
                <a:spcPct val="120000"/>
              </a:lnSpc>
              <a:spcBef>
                <a:spcPct val="20000"/>
              </a:spcBef>
              <a:buClr>
                <a:srgbClr val="F99707"/>
              </a:buClr>
            </a:pPr>
            <a:r>
              <a:rPr lang="nl-NL" sz="3033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50% school / 50% centraal 	</a:t>
            </a:r>
          </a:p>
          <a:p>
            <a:pPr marL="371464" indent="-371464">
              <a:lnSpc>
                <a:spcPct val="120000"/>
              </a:lnSpc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Derde jaar: twee SE weken</a:t>
            </a:r>
          </a:p>
        </p:txBody>
      </p:sp>
    </p:spTree>
    <p:extLst>
      <p:ext uri="{BB962C8B-B14F-4D97-AF65-F5344CB8AC3E}">
        <p14:creationId xmlns:p14="http://schemas.microsoft.com/office/powerpoint/2010/main" val="141539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 en begeleiding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Mentor</a:t>
            </a:r>
          </a:p>
          <a:p>
            <a:pPr lvl="2"/>
            <a:r>
              <a:rPr lang="nl-NL" dirty="0"/>
              <a:t> Rol / Taak</a:t>
            </a:r>
          </a:p>
          <a:p>
            <a:pPr lvl="2"/>
            <a:r>
              <a:rPr lang="nl-NL" dirty="0"/>
              <a:t> Mailen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Coördinator VMBO 3: H. Krai </a:t>
            </a:r>
          </a:p>
          <a:p>
            <a:endParaRPr lang="nl-NL" dirty="0"/>
          </a:p>
          <a:p>
            <a:r>
              <a:rPr lang="nl-NL" dirty="0"/>
              <a:t>Afdelingsleider: J. van Werkhoven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104" y="1533398"/>
            <a:ext cx="3281883" cy="25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Regels en afspraken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Thuis of in de kluis</a:t>
            </a:r>
          </a:p>
          <a:p>
            <a:r>
              <a:rPr lang="nl-NL" dirty="0"/>
              <a:t>Geen oortjes/koptelefoon</a:t>
            </a:r>
          </a:p>
          <a:p>
            <a:r>
              <a:rPr lang="nl-NL" dirty="0"/>
              <a:t>Gebruik VIP (-agenda)</a:t>
            </a:r>
          </a:p>
          <a:p>
            <a:r>
              <a:rPr lang="nl-NL" dirty="0"/>
              <a:t>Te laat komen</a:t>
            </a:r>
          </a:p>
          <a:p>
            <a:r>
              <a:rPr lang="nl-NL" dirty="0"/>
              <a:t>Uitsturen</a:t>
            </a:r>
          </a:p>
          <a:p>
            <a:r>
              <a:rPr lang="nl-NL" dirty="0"/>
              <a:t>Ziekmelden</a:t>
            </a:r>
          </a:p>
          <a:p>
            <a:r>
              <a:rPr lang="nl-NL" dirty="0"/>
              <a:t>Verlof aanvragen</a:t>
            </a:r>
          </a:p>
          <a:p>
            <a:r>
              <a:rPr lang="nl-NL" dirty="0"/>
              <a:t>Blessures doorgeven</a:t>
            </a:r>
          </a:p>
          <a:p>
            <a:pPr marL="0" indent="0">
              <a:buNone/>
            </a:pPr>
            <a:r>
              <a:rPr lang="nl-NL" dirty="0"/>
              <a:t>(mail docent LO/ mentor)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150120"/>
            <a:ext cx="3203272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7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Examenregels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Afwezigheid </a:t>
            </a:r>
          </a:p>
          <a:p>
            <a:pPr marL="0" lvl="0" indent="0">
              <a:lnSpc>
                <a:spcPct val="120000"/>
              </a:lnSpc>
              <a:buClr>
                <a:srgbClr val="F99707"/>
              </a:buClr>
              <a:buNone/>
            </a:pPr>
            <a:r>
              <a:rPr lang="nl-NL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(ziekte of ongeoorloofd verzuim)</a:t>
            </a:r>
          </a:p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Fraude</a:t>
            </a:r>
          </a:p>
          <a:p>
            <a:pPr marL="342900" lvl="0" indent="-342900">
              <a:lnSpc>
                <a:spcPct val="120000"/>
              </a:lnSpc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400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Examendossier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760" y="3501008"/>
            <a:ext cx="3735471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Data SE weken</a:t>
            </a:r>
          </a:p>
        </p:txBody>
      </p:sp>
      <p:sp>
        <p:nvSpPr>
          <p:cNvPr id="2" name="Rechthoek 1"/>
          <p:cNvSpPr/>
          <p:nvPr/>
        </p:nvSpPr>
        <p:spPr>
          <a:xfrm>
            <a:off x="497158" y="1615299"/>
            <a:ext cx="9216228" cy="3120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0380" indent="-660380">
              <a:spcBef>
                <a:spcPct val="20000"/>
              </a:spcBef>
            </a:pPr>
            <a:r>
              <a:rPr lang="nl-NL" sz="3033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Schoolexamen (SE) toetsen 	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3033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</a:t>
            </a:r>
            <a:r>
              <a:rPr lang="nl-NL" sz="2167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SE-1 week van 14 januari – 21 januari 2026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2167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167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Soms tijdens de les</a:t>
            </a: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endParaRPr lang="nl-NL" sz="2167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71464" indent="-371464">
              <a:spcBef>
                <a:spcPct val="20000"/>
              </a:spcBef>
              <a:buClr>
                <a:srgbClr val="F99707"/>
              </a:buClr>
              <a:buFont typeface="Wingdings" panose="05000000000000000000" pitchFamily="2" charset="2"/>
              <a:buChar char="ü"/>
            </a:pPr>
            <a:r>
              <a:rPr lang="nl-NL" sz="2167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SE-2 week van 17 juni – 23 juni 2026</a:t>
            </a:r>
          </a:p>
          <a:p>
            <a:pPr>
              <a:spcBef>
                <a:spcPct val="20000"/>
              </a:spcBef>
              <a:buClr>
                <a:srgbClr val="F99707"/>
              </a:buClr>
            </a:pPr>
            <a:endParaRPr lang="nl-NL" sz="2167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7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sjabloon" id="{249A3A80-ECC2-2847-ABAA-ADFF2FA2A1BD}" vid="{21C42D33-3A48-5F43-97D9-D7D8ADF6C1AD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TotalTime>163</TotalTime>
  <Words>590</Words>
  <Application>Microsoft Macintosh PowerPoint</Application>
  <PresentationFormat>A4 (210 x 297 mm)</PresentationFormat>
  <Paragraphs>185</Paragraphs>
  <Slides>28</Slides>
  <Notes>1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4" baseType="lpstr">
      <vt:lpstr>Arial</vt:lpstr>
      <vt:lpstr>Helvetica Neue</vt:lpstr>
      <vt:lpstr>Tahoma</vt:lpstr>
      <vt:lpstr>Verdana</vt:lpstr>
      <vt:lpstr>Wingdings</vt:lpstr>
      <vt:lpstr>VC ppt</vt:lpstr>
      <vt:lpstr>Welkom</vt:lpstr>
      <vt:lpstr>vmbo 3 basis en kader </vt:lpstr>
      <vt:lpstr>10 Profielen in het VMBO</vt:lpstr>
      <vt:lpstr>Profielen Vellesan College</vt:lpstr>
      <vt:lpstr>vmbo 3 basis en kader </vt:lpstr>
      <vt:lpstr>Mentor en begeleiding</vt:lpstr>
      <vt:lpstr>Regels en afspraken</vt:lpstr>
      <vt:lpstr>Examenregels</vt:lpstr>
      <vt:lpstr>Data SE weken</vt:lpstr>
      <vt:lpstr>Contact mentor</vt:lpstr>
      <vt:lpstr>Overgangsregels</vt:lpstr>
      <vt:lpstr>Gesprek mentor</vt:lpstr>
      <vt:lpstr>Ondersteuningsteam</vt:lpstr>
      <vt:lpstr>Begeleiding en huiswerkklas</vt:lpstr>
      <vt:lpstr>Werkweek </vt:lpstr>
      <vt:lpstr>Contactgegevens</vt:lpstr>
      <vt:lpstr>Wat zijn de gevolgen van de keuze?</vt:lpstr>
      <vt:lpstr>Keuze in maart</vt:lpstr>
      <vt:lpstr>Hoe werkt het MBO? (1)</vt:lpstr>
      <vt:lpstr>Hoe werkt het MBO? (2)</vt:lpstr>
      <vt:lpstr>PowerPoint-presentatie</vt:lpstr>
      <vt:lpstr>Gameartist – Mediacollege (Amsterdam)</vt:lpstr>
      <vt:lpstr>Samengevat</vt:lpstr>
      <vt:lpstr>Wat doen wij?</vt:lpstr>
      <vt:lpstr>Hoe kunt u helpen?</vt:lpstr>
      <vt:lpstr>MBO’s in de buurt</vt:lpstr>
      <vt:lpstr>Vragen over vervolgopleiding</vt:lpstr>
      <vt:lpstr>Vragen?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Rooij, A. de</dc:creator>
  <cp:lastModifiedBy>Krai, H.</cp:lastModifiedBy>
  <cp:revision>62</cp:revision>
  <cp:lastPrinted>2018-09-14T13:08:00Z</cp:lastPrinted>
  <dcterms:created xsi:type="dcterms:W3CDTF">2016-09-26T13:31:33Z</dcterms:created>
  <dcterms:modified xsi:type="dcterms:W3CDTF">2025-09-02T09:33:15Z</dcterms:modified>
</cp:coreProperties>
</file>