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383" r:id="rId3"/>
    <p:sldId id="262" r:id="rId4"/>
    <p:sldId id="265" r:id="rId5"/>
    <p:sldId id="422" r:id="rId6"/>
    <p:sldId id="261" r:id="rId7"/>
    <p:sldId id="264" r:id="rId8"/>
    <p:sldId id="282" r:id="rId9"/>
    <p:sldId id="280" r:id="rId10"/>
    <p:sldId id="286" r:id="rId11"/>
    <p:sldId id="283" r:id="rId12"/>
    <p:sldId id="268" r:id="rId13"/>
    <p:sldId id="272" r:id="rId14"/>
    <p:sldId id="266" r:id="rId15"/>
    <p:sldId id="284" r:id="rId16"/>
    <p:sldId id="278" r:id="rId17"/>
    <p:sldId id="423" r:id="rId18"/>
    <p:sldId id="424" r:id="rId19"/>
    <p:sldId id="425" r:id="rId20"/>
    <p:sldId id="281" r:id="rId21"/>
    <p:sldId id="426" r:id="rId22"/>
    <p:sldId id="427" r:id="rId23"/>
    <p:sldId id="277" r:id="rId24"/>
    <p:sldId id="287" r:id="rId25"/>
    <p:sldId id="428" r:id="rId26"/>
    <p:sldId id="298" r:id="rId27"/>
    <p:sldId id="429" r:id="rId28"/>
    <p:sldId id="276" r:id="rId29"/>
  </p:sldIdLst>
  <p:sldSz cx="9906000" cy="6858000" type="A4"/>
  <p:notesSz cx="6797675" cy="9926638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orient="horz" pos="3974" userDrawn="1">
          <p15:clr>
            <a:srgbClr val="A4A3A4"/>
          </p15:clr>
        </p15:guide>
        <p15:guide id="3" pos="31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201F"/>
    <a:srgbClr val="FE7E7D"/>
    <a:srgbClr val="FCC006"/>
    <a:srgbClr val="E200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906" autoAdjust="0"/>
    <p:restoredTop sz="94660"/>
  </p:normalViewPr>
  <p:slideViewPr>
    <p:cSldViewPr showGuides="1">
      <p:cViewPr varScale="1">
        <p:scale>
          <a:sx n="113" d="100"/>
          <a:sy n="113" d="100"/>
        </p:scale>
        <p:origin x="1024" y="184"/>
      </p:cViewPr>
      <p:guideLst>
        <p:guide orient="horz" pos="2160"/>
        <p:guide orient="horz" pos="3974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1" d="100"/>
          <a:sy n="81" d="100"/>
        </p:scale>
        <p:origin x="3546" y="8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3A6E15-3C03-4C42-910E-20249BB28399}" type="datetimeFigureOut">
              <a:rPr lang="nl-NL" smtClean="0"/>
              <a:pPr/>
              <a:t>02-09-2025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359ADC-048C-44A9-B6B3-4AF8525977DC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35933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16171B-9CF5-458F-9AED-7E243EE33371}" type="datetimeFigureOut">
              <a:rPr lang="nl-NL" smtClean="0"/>
              <a:pPr/>
              <a:t>02-09-2025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711200" y="744538"/>
            <a:ext cx="537527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7291BC-E6E0-4CA2-BBDB-C2C98C0C57AD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981024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3F26C5D-88FB-4271-9058-E0143181C53A}" type="slidenum">
              <a:rPr lang="nl-NL" smtClean="0"/>
              <a:pPr>
                <a:defRPr/>
              </a:pPr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519792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-145401"/>
            <a:ext cx="9903599" cy="7003401"/>
          </a:xfrm>
          <a:prstGeom prst="rect">
            <a:avLst/>
          </a:prstGeom>
        </p:spPr>
      </p:pic>
      <p:pic>
        <p:nvPicPr>
          <p:cNvPr id="12" name="Afbeelding 11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724868" y="746236"/>
            <a:ext cx="6477370" cy="3662160"/>
          </a:xfrm>
          <a:prstGeom prst="rect">
            <a:avLst/>
          </a:prstGeom>
        </p:spPr>
      </p:pic>
      <p:sp>
        <p:nvSpPr>
          <p:cNvPr id="3" name="Ondertitel 2"/>
          <p:cNvSpPr>
            <a:spLocks noGrp="1"/>
          </p:cNvSpPr>
          <p:nvPr>
            <p:ph type="subTitle" idx="1" hasCustomPrompt="1"/>
          </p:nvPr>
        </p:nvSpPr>
        <p:spPr>
          <a:xfrm>
            <a:off x="911535" y="6176804"/>
            <a:ext cx="8114400" cy="432124"/>
          </a:xfrm>
        </p:spPr>
        <p:txBody>
          <a:bodyPr anchor="b" anchorCtr="1">
            <a:noAutofit/>
          </a:bodyPr>
          <a:lstStyle>
            <a:lvl1pPr marL="0" indent="0" algn="ctr">
              <a:buNone/>
              <a:defRPr sz="1600">
                <a:solidFill>
                  <a:schemeClr val="bg1"/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dirty="0"/>
              <a:t>Subtitel</a:t>
            </a: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906949" y="5301208"/>
            <a:ext cx="8113224" cy="864021"/>
          </a:xfrm>
        </p:spPr>
        <p:txBody>
          <a:bodyPr anchor="ctr" anchorCtr="1">
            <a:noAutofit/>
          </a:bodyPr>
          <a:lstStyle>
            <a:lvl1pPr algn="ctr">
              <a:defRPr sz="4800" b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Titel</a:t>
            </a:r>
          </a:p>
        </p:txBody>
      </p:sp>
    </p:spTree>
    <p:extLst>
      <p:ext uri="{BB962C8B-B14F-4D97-AF65-F5344CB8AC3E}">
        <p14:creationId xmlns:p14="http://schemas.microsoft.com/office/powerpoint/2010/main" val="1239808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95301" y="1918800"/>
            <a:ext cx="9133200" cy="4392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EA2AC-86BF-477B-A9FA-3F156225783E}" type="datetime1">
              <a:rPr lang="nl-NL" smtClean="0"/>
              <a:t>02-09-2025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42173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9530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5035550" y="1918801"/>
            <a:ext cx="4375150" cy="43905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NL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249DC5-0020-48E5-AA23-51CFCD81406A}" type="datetime1">
              <a:rPr lang="nl-NL" smtClean="0"/>
              <a:t>02-09-2025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>
          <a:xfrm>
            <a:off x="7099300" y="6356350"/>
            <a:ext cx="2534400" cy="360000"/>
          </a:xfrm>
        </p:spPr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008509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1" y="490661"/>
            <a:ext cx="6797960" cy="7056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10" name="Tijdelijke aanduiding voor afbeelding 9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1916112"/>
            <a:ext cx="9906000" cy="4941887"/>
          </a:xfr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nl-NL" dirty="0"/>
              <a:t>Klik op het pictogram om een afbeelding toe te voegen</a:t>
            </a:r>
          </a:p>
        </p:txBody>
      </p:sp>
    </p:spTree>
    <p:extLst>
      <p:ext uri="{BB962C8B-B14F-4D97-AF65-F5344CB8AC3E}">
        <p14:creationId xmlns:p14="http://schemas.microsoft.com/office/powerpoint/2010/main" val="406458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B230C7-292A-4534-AAEF-1FE820C53E55}" type="datetime1">
              <a:rPr lang="nl-NL" smtClean="0"/>
              <a:t>02-09-2025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>
          <a:xfrm>
            <a:off x="2806701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82881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870AE-D198-48AC-8688-25FB74FC8071}" type="datetime1">
              <a:rPr lang="nl-NL" smtClean="0"/>
              <a:t>02-09-2025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</p:spPr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  <p:pic>
        <p:nvPicPr>
          <p:cNvPr id="5" name="Afbeelding 4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488507" y="368168"/>
            <a:ext cx="2138393" cy="111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1440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50000">
              <a:srgbClr val="08114B"/>
            </a:gs>
            <a:gs pos="0">
              <a:srgbClr val="010305"/>
            </a:gs>
            <a:gs pos="100000">
              <a:srgbClr val="5A699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5301" y="490662"/>
            <a:ext cx="6797960" cy="706090"/>
          </a:xfrm>
          <a:prstGeom prst="rect">
            <a:avLst/>
          </a:prstGeom>
        </p:spPr>
        <p:txBody>
          <a:bodyPr vert="horz" lIns="0" tIns="45720" rIns="0" bIns="45720" rtlCol="0" anchor="ctr">
            <a:noAutofit/>
          </a:bodyPr>
          <a:lstStyle/>
          <a:p>
            <a:r>
              <a:rPr lang="nl-NL" dirty="0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916113"/>
            <a:ext cx="9131600" cy="4393207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/>
          <a:p>
            <a:pPr lvl="0"/>
            <a:r>
              <a:rPr lang="nl-NL" dirty="0"/>
              <a:t>Klik om de modelstijlen te bewerken</a:t>
            </a:r>
          </a:p>
          <a:p>
            <a:pPr lvl="1"/>
            <a:r>
              <a:rPr lang="nl-NL" dirty="0"/>
              <a:t>Tweede niveau</a:t>
            </a:r>
          </a:p>
          <a:p>
            <a:pPr lvl="2"/>
            <a:r>
              <a:rPr lang="nl-NL" dirty="0"/>
              <a:t>Derde niveau</a:t>
            </a:r>
          </a:p>
          <a:p>
            <a:pPr lvl="3"/>
            <a:r>
              <a:rPr lang="nl-NL" dirty="0"/>
              <a:t>Vierde niveau</a:t>
            </a:r>
          </a:p>
          <a:p>
            <a:pPr lvl="4"/>
            <a:r>
              <a:rPr lang="nl-NL" dirty="0"/>
              <a:t>Vijfde niveau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95300" y="6356350"/>
            <a:ext cx="2311400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83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5A71EE03-C52B-4985-AE62-168D8F56032B}" type="datetime1">
              <a:rPr lang="nl-NL" smtClean="0"/>
              <a:pPr/>
              <a:t>02-09-2025</a:t>
            </a:fld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7176556" y="6356350"/>
            <a:ext cx="2534973" cy="360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83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fld id="{97319134-00E8-41ED-9134-B033D512BA9E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2806700" y="6356350"/>
            <a:ext cx="4292600" cy="360000"/>
          </a:xfrm>
          <a:prstGeom prst="rect">
            <a:avLst/>
          </a:prstGeom>
          <a:noFill/>
        </p:spPr>
        <p:txBody>
          <a:bodyPr anchor="ctr" anchorCtr="0"/>
          <a:lstStyle>
            <a:lvl1pPr algn="ctr">
              <a:defRPr lang="nl-NL" sz="1083" b="0" kern="1200" dirty="0">
                <a:solidFill>
                  <a:schemeClr val="bg1"/>
                </a:solidFill>
                <a:latin typeface="Helvetica Neue" charset="0"/>
                <a:ea typeface="Helvetica Neue" charset="0"/>
                <a:cs typeface="Helvetica Neue" charset="0"/>
              </a:defRPr>
            </a:lvl1pPr>
          </a:lstStyle>
          <a:p>
            <a:endParaRPr lang="nl-NL"/>
          </a:p>
        </p:txBody>
      </p:sp>
      <p:pic>
        <p:nvPicPr>
          <p:cNvPr id="7" name="Afbeelding 6"/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7488507" y="368168"/>
            <a:ext cx="2138393" cy="1116000"/>
          </a:xfrm>
          <a:prstGeom prst="rect">
            <a:avLst/>
          </a:prstGeom>
        </p:spPr>
      </p:pic>
      <p:cxnSp>
        <p:nvCxnSpPr>
          <p:cNvPr id="8" name="Rechte verbindingslijn 7"/>
          <p:cNvCxnSpPr/>
          <p:nvPr userDrawn="1"/>
        </p:nvCxnSpPr>
        <p:spPr>
          <a:xfrm>
            <a:off x="495301" y="1267950"/>
            <a:ext cx="6797961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20532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6" r:id="rId4"/>
    <p:sldLayoutId id="2147483654" r:id="rId5"/>
    <p:sldLayoutId id="2147483655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90570" rtl="0" eaLnBrk="1" latinLnBrk="0" hangingPunct="1">
        <a:spcBef>
          <a:spcPct val="0"/>
        </a:spcBef>
        <a:buNone/>
        <a:defRPr sz="3000" b="1" kern="1200">
          <a:solidFill>
            <a:schemeClr val="accent1"/>
          </a:solidFill>
          <a:latin typeface="Helvetica Neue" charset="0"/>
          <a:ea typeface="Helvetica Neue" charset="0"/>
          <a:cs typeface="Helvetica Neue" charset="0"/>
        </a:defRPr>
      </a:lvl1pPr>
    </p:titleStyle>
    <p:bodyStyle>
      <a:lvl1pPr marL="19261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6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1pPr>
      <a:lvl2pPr marL="385221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2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2pPr>
      <a:lvl3pPr marL="586431" indent="-201210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3pPr>
      <a:lvl4pPr marL="779042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4pPr>
      <a:lvl5pPr marL="971653" indent="-192611" algn="l" defTabSz="990570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600" kern="1200">
          <a:solidFill>
            <a:schemeClr val="bg1"/>
          </a:solidFill>
          <a:latin typeface="Helvetica Neue" charset="0"/>
          <a:ea typeface="Helvetica Neue" charset="0"/>
          <a:cs typeface="Helvetica Neue" charset="0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itchFamily="34" charset="0"/>
        <a:buChar char="•"/>
        <a:defRPr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120" userDrawn="1">
          <p15:clr>
            <a:srgbClr val="F26B43"/>
          </p15:clr>
        </p15:guide>
        <p15:guide id="2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Layout" Target="../slideLayouts/slideLayout4.xml"/><Relationship Id="rId1" Type="http://schemas.openxmlformats.org/officeDocument/2006/relationships/video" Target="https://www.youtube.com/embed/o2VHTYjuSd0?feature=oembed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M.Freriks@vellesancollege.nl" TargetMode="External"/><Relationship Id="rId2" Type="http://schemas.openxmlformats.org/officeDocument/2006/relationships/hyperlink" Target="mailto:k.merz@vellesancollege.nl" TargetMode="External"/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Welkom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Ouders klas 3 VMBO </a:t>
            </a:r>
            <a:r>
              <a:rPr lang="nl-NL" sz="2600" dirty="0"/>
              <a:t>25_26</a:t>
            </a:r>
          </a:p>
        </p:txBody>
      </p:sp>
    </p:spTree>
    <p:extLst>
      <p:ext uri="{BB962C8B-B14F-4D97-AF65-F5344CB8AC3E}">
        <p14:creationId xmlns:p14="http://schemas.microsoft.com/office/powerpoint/2010/main" val="10850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 mentor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3600" u="sng" dirty="0"/>
              <a:t>Bespreken SE-lijst en advies herkansing</a:t>
            </a:r>
          </a:p>
          <a:p>
            <a:endParaRPr lang="nl-NL" sz="3600" dirty="0"/>
          </a:p>
          <a:p>
            <a:r>
              <a:rPr lang="nl-NL" sz="3600" dirty="0"/>
              <a:t> Herkansing SE 1; 6 maart 2026</a:t>
            </a:r>
          </a:p>
          <a:p>
            <a:r>
              <a:rPr lang="nl-NL" sz="3600" dirty="0"/>
              <a:t> Herkansing SE 2; 29 juni 2026 </a:t>
            </a:r>
          </a:p>
        </p:txBody>
      </p:sp>
    </p:spTree>
    <p:extLst>
      <p:ext uri="{BB962C8B-B14F-4D97-AF65-F5344CB8AC3E}">
        <p14:creationId xmlns:p14="http://schemas.microsoft.com/office/powerpoint/2010/main" val="1643041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Overgangsregels</a:t>
            </a:r>
          </a:p>
        </p:txBody>
      </p:sp>
      <p:sp>
        <p:nvSpPr>
          <p:cNvPr id="2" name="Rechthoek 1"/>
          <p:cNvSpPr/>
          <p:nvPr/>
        </p:nvSpPr>
        <p:spPr>
          <a:xfrm>
            <a:off x="818541" y="2024844"/>
            <a:ext cx="8658962" cy="30326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380" indent="-660380">
              <a:lnSpc>
                <a:spcPct val="90000"/>
              </a:lnSpc>
            </a:pPr>
            <a:r>
              <a:rPr lang="nl-NL" sz="303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Overgang van leerjaar 3 naar 4</a:t>
            </a:r>
          </a:p>
          <a:p>
            <a:pPr marL="660380" indent="-660380">
              <a:lnSpc>
                <a:spcPct val="90000"/>
              </a:lnSpc>
            </a:pPr>
            <a:endParaRPr lang="nl-NL" sz="3033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SE gemiddelde 50%</a:t>
            </a:r>
          </a:p>
          <a:p>
            <a:pPr eaLnBrk="1" hangingPunct="1">
              <a:lnSpc>
                <a:spcPct val="9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3033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eaLnBrk="1" hangingPunct="1">
              <a:lnSpc>
                <a:spcPct val="9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Gemiddelde rapport 50%</a:t>
            </a:r>
            <a:endParaRPr lang="nl-NL" sz="195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lnSpc>
                <a:spcPct val="90000"/>
              </a:lnSpc>
              <a:buClr>
                <a:srgbClr val="F99707"/>
              </a:buClr>
            </a:pPr>
            <a:r>
              <a:rPr lang="nl-NL" sz="303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	</a:t>
            </a:r>
          </a:p>
          <a:p>
            <a:pPr eaLnBrk="1" hangingPunct="1">
              <a:lnSpc>
                <a:spcPct val="9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CKV, LOB, LO en Ma: Voldoende</a:t>
            </a:r>
          </a:p>
        </p:txBody>
      </p:sp>
    </p:spTree>
    <p:extLst>
      <p:ext uri="{BB962C8B-B14F-4D97-AF65-F5344CB8AC3E}">
        <p14:creationId xmlns:p14="http://schemas.microsoft.com/office/powerpoint/2010/main" val="199777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Gesprek mentor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u="sng" dirty="0"/>
              <a:t>Bespreken rapport en SE lijst</a:t>
            </a:r>
          </a:p>
          <a:p>
            <a:endParaRPr lang="nl-NL" dirty="0"/>
          </a:p>
          <a:p>
            <a:r>
              <a:rPr lang="nl-NL" dirty="0"/>
              <a:t>1</a:t>
            </a:r>
            <a:r>
              <a:rPr lang="nl-NL" baseline="30000" dirty="0"/>
              <a:t>e</a:t>
            </a:r>
            <a:r>
              <a:rPr lang="nl-NL" dirty="0"/>
              <a:t> rapport: februari 2026 </a:t>
            </a:r>
          </a:p>
          <a:p>
            <a:r>
              <a:rPr lang="nl-NL" dirty="0"/>
              <a:t>2</a:t>
            </a:r>
            <a:r>
              <a:rPr lang="nl-NL" baseline="30000" dirty="0"/>
              <a:t>e</a:t>
            </a:r>
            <a:r>
              <a:rPr lang="nl-NL" dirty="0"/>
              <a:t> rapport: juli 2026 </a:t>
            </a:r>
          </a:p>
        </p:txBody>
      </p:sp>
    </p:spTree>
    <p:extLst>
      <p:ext uri="{BB962C8B-B14F-4D97-AF65-F5344CB8AC3E}">
        <p14:creationId xmlns:p14="http://schemas.microsoft.com/office/powerpoint/2010/main" val="2622873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Ondersteuningsteam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Leerlingbegeleiding</a:t>
            </a:r>
          </a:p>
          <a:p>
            <a:r>
              <a:rPr lang="nl-NL" dirty="0"/>
              <a:t>Trajectbegeleiding</a:t>
            </a:r>
          </a:p>
          <a:p>
            <a:r>
              <a:rPr lang="nl-NL" dirty="0"/>
              <a:t>Remedial teacher</a:t>
            </a:r>
          </a:p>
          <a:p>
            <a:r>
              <a:rPr lang="nl-NL" dirty="0"/>
              <a:t>Dyslexiecoach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Picture 2" descr="http://www.augustinusschool-sittard.nl/plaatjerugzak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2280116"/>
            <a:ext cx="2592288" cy="3665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99850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Begeleiding en huiswerkklas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err="1"/>
              <a:t>Lyceo</a:t>
            </a:r>
            <a:r>
              <a:rPr lang="nl-NL" dirty="0"/>
              <a:t> (online bijles)</a:t>
            </a:r>
          </a:p>
          <a:p>
            <a:r>
              <a:rPr lang="nl-NL" dirty="0" err="1"/>
              <a:t>Flex</a:t>
            </a:r>
            <a:r>
              <a:rPr lang="nl-NL" dirty="0"/>
              <a:t> uur</a:t>
            </a:r>
          </a:p>
          <a:p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2348880"/>
            <a:ext cx="2929531" cy="2304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045705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Werkweek 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l-NL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dirty="0"/>
              <a:t>18 tot en met 21 mei 2026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dirty="0"/>
              <a:t> Engeland let op paspoort!</a:t>
            </a:r>
          </a:p>
          <a:p>
            <a:pPr>
              <a:buFont typeface="Wingdings" panose="05000000000000000000" pitchFamily="2" charset="2"/>
              <a:buChar char="ü"/>
            </a:pPr>
            <a:endParaRPr lang="nl-NL" dirty="0"/>
          </a:p>
          <a:p>
            <a:pPr>
              <a:buFont typeface="Wingdings" panose="05000000000000000000" pitchFamily="2" charset="2"/>
              <a:buChar char="ü"/>
            </a:pPr>
            <a:r>
              <a:rPr lang="nl-NL" dirty="0"/>
              <a:t> Informatie volgt</a:t>
            </a:r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21152" y="3068960"/>
            <a:ext cx="2448272" cy="29233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7630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Contactgegevens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Hoe kunnen we elkaar bereiken?</a:t>
            </a:r>
          </a:p>
          <a:p>
            <a:pPr lvl="1"/>
            <a:r>
              <a:rPr lang="nl-NL" dirty="0"/>
              <a:t>Uw gegevens (telefoonnummers / emailadres)</a:t>
            </a:r>
          </a:p>
          <a:p>
            <a:pPr lvl="1"/>
            <a:endParaRPr lang="nl-NL" dirty="0"/>
          </a:p>
          <a:p>
            <a:pPr lvl="1"/>
            <a:r>
              <a:rPr lang="nl-NL" dirty="0"/>
              <a:t>School gebruikt e-mail als communicatiemiddel !</a:t>
            </a:r>
          </a:p>
          <a:p>
            <a:endParaRPr lang="nl-NL" dirty="0"/>
          </a:p>
          <a:p>
            <a:endParaRPr lang="nl-NL" dirty="0"/>
          </a:p>
          <a:p>
            <a:pPr marL="0" indent="0">
              <a:buNone/>
            </a:pPr>
            <a:r>
              <a:rPr lang="nl-NL" dirty="0"/>
              <a:t>	</a:t>
            </a:r>
            <a:r>
              <a:rPr lang="nl-NL" u="sng" dirty="0"/>
              <a:t>Geef wijzigingen altijd door aan de administratie!</a:t>
            </a:r>
          </a:p>
        </p:txBody>
      </p:sp>
    </p:spTree>
    <p:extLst>
      <p:ext uri="{BB962C8B-B14F-4D97-AF65-F5344CB8AC3E}">
        <p14:creationId xmlns:p14="http://schemas.microsoft.com/office/powerpoint/2010/main" val="1956231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4">
            <a:extLst>
              <a:ext uri="{FF2B5EF4-FFF2-40B4-BE49-F238E27FC236}">
                <a16:creationId xmlns:a16="http://schemas.microsoft.com/office/drawing/2014/main" id="{03063460-767B-440B-A7E6-81E05D35E5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Wat zijn de gevolgen van de keuze?</a:t>
            </a:r>
          </a:p>
        </p:txBody>
      </p:sp>
    </p:spTree>
    <p:extLst>
      <p:ext uri="{BB962C8B-B14F-4D97-AF65-F5344CB8AC3E}">
        <p14:creationId xmlns:p14="http://schemas.microsoft.com/office/powerpoint/2010/main" val="4282595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19F3CD-BBEA-481B-B6E5-202CC063AA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Keuze in maart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8349A1A-0936-4A8F-A7B2-8A43AA149D7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nl-NL" b="1" dirty="0">
                <a:solidFill>
                  <a:srgbClr val="F08C00"/>
                </a:solidFill>
              </a:rPr>
              <a:t>Economie &amp; Ondernemen</a:t>
            </a:r>
          </a:p>
          <a:p>
            <a:pPr marL="0" indent="0">
              <a:buNone/>
            </a:pPr>
            <a:endParaRPr lang="nl-NL" b="1" dirty="0">
              <a:solidFill>
                <a:srgbClr val="F08C00"/>
              </a:solidFill>
            </a:endParaRPr>
          </a:p>
          <a:p>
            <a:pPr marL="0" indent="0" algn="ctr">
              <a:buNone/>
            </a:pPr>
            <a:r>
              <a:rPr lang="nl-NL" sz="2800" dirty="0"/>
              <a:t>Duits</a:t>
            </a:r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r>
              <a:rPr lang="nl-NL" sz="2800" dirty="0"/>
              <a:t>OF</a:t>
            </a:r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r>
              <a:rPr lang="nl-NL" sz="2800" dirty="0"/>
              <a:t>Wiskunde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7C55D66-D3CA-4BD0-BB2E-907B07DCE2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nl-NL" b="1" dirty="0">
                <a:solidFill>
                  <a:srgbClr val="F08C00"/>
                </a:solidFill>
              </a:rPr>
              <a:t>Zorg &amp; Welzijn</a:t>
            </a:r>
          </a:p>
          <a:p>
            <a:pPr marL="0" indent="0">
              <a:buNone/>
            </a:pPr>
            <a:endParaRPr lang="nl-NL" dirty="0"/>
          </a:p>
          <a:p>
            <a:pPr marL="0" indent="0" algn="ctr">
              <a:buNone/>
            </a:pPr>
            <a:r>
              <a:rPr lang="nl-NL" sz="2800" dirty="0"/>
              <a:t>Aardrijkskunde</a:t>
            </a:r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r>
              <a:rPr lang="nl-NL" sz="2800" dirty="0"/>
              <a:t>OF </a:t>
            </a:r>
          </a:p>
          <a:p>
            <a:pPr marL="0" indent="0" algn="ctr">
              <a:buNone/>
            </a:pPr>
            <a:endParaRPr lang="nl-NL" sz="2800" dirty="0"/>
          </a:p>
          <a:p>
            <a:pPr marL="0" indent="0" algn="ctr">
              <a:buNone/>
            </a:pPr>
            <a:r>
              <a:rPr lang="nl-NL" sz="2800" dirty="0"/>
              <a:t>Wiskunde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822684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0EDC005-80E0-4EE4-A8E8-65FA376169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werkt het MBO? (1)</a:t>
            </a:r>
          </a:p>
        </p:txBody>
      </p:sp>
      <p:graphicFrame>
        <p:nvGraphicFramePr>
          <p:cNvPr id="6" name="Tabel 6">
            <a:extLst>
              <a:ext uri="{FF2B5EF4-FFF2-40B4-BE49-F238E27FC236}">
                <a16:creationId xmlns:a16="http://schemas.microsoft.com/office/drawing/2014/main" id="{E1DA5226-ED38-49EF-921F-E4EB70549F8B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495300" y="1919288"/>
          <a:ext cx="9132888" cy="11658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25452">
                  <a:extLst>
                    <a:ext uri="{9D8B030D-6E8A-4147-A177-3AD203B41FA5}">
                      <a16:colId xmlns:a16="http://schemas.microsoft.com/office/drawing/2014/main" val="2248543599"/>
                    </a:ext>
                  </a:extLst>
                </a:gridCol>
                <a:gridCol w="6907436">
                  <a:extLst>
                    <a:ext uri="{9D8B030D-6E8A-4147-A177-3AD203B41FA5}">
                      <a16:colId xmlns:a16="http://schemas.microsoft.com/office/drawing/2014/main" val="207287011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Niveau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Doorstroom niveau MBO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35965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VMBO </a:t>
                      </a:r>
                      <a:r>
                        <a:rPr lang="nl-NL" u="sng" dirty="0"/>
                        <a:t>Basis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Niveau 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048632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VMBO </a:t>
                      </a:r>
                      <a:r>
                        <a:rPr lang="nl-NL" u="sng" dirty="0"/>
                        <a:t>Kader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Niveau 3 en 4 (mits goede motivatie of skills)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6117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99401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vmbo 3 basis en kader </a:t>
            </a:r>
          </a:p>
        </p:txBody>
      </p:sp>
      <p:sp>
        <p:nvSpPr>
          <p:cNvPr id="3" name="Rechthoek 2"/>
          <p:cNvSpPr/>
          <p:nvPr/>
        </p:nvSpPr>
        <p:spPr>
          <a:xfrm>
            <a:off x="1384103" y="2377023"/>
            <a:ext cx="7196300" cy="27180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380" indent="-660380" defTabSz="742927">
              <a:lnSpc>
                <a:spcPct val="90000"/>
              </a:lnSpc>
              <a:spcBef>
                <a:spcPct val="20000"/>
              </a:spcBef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Programma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Programma 3</a:t>
            </a:r>
            <a:r>
              <a:rPr lang="nl-NL" sz="2275" kern="0" baseline="3000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e</a:t>
            </a: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klas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Examen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PTA: programma van toetsing en afsluiting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Rol van de mentor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Keuze leerjaar 3  </a:t>
            </a:r>
          </a:p>
          <a:p>
            <a:pPr marL="278598" indent="-278598" defTabSz="742927">
              <a:lnSpc>
                <a:spcPct val="9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275" kern="0" dirty="0">
                <a:solidFill>
                  <a:srgbClr val="FFFFFF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Aansluiting MBO	</a:t>
            </a:r>
          </a:p>
        </p:txBody>
      </p:sp>
    </p:spTree>
    <p:extLst>
      <p:ext uri="{BB962C8B-B14F-4D97-AF65-F5344CB8AC3E}">
        <p14:creationId xmlns:p14="http://schemas.microsoft.com/office/powerpoint/2010/main" val="2406447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>
            <a:extLst>
              <a:ext uri="{FF2B5EF4-FFF2-40B4-BE49-F238E27FC236}">
                <a16:creationId xmlns:a16="http://schemas.microsoft.com/office/drawing/2014/main" id="{54FFF2D3-D968-4DA4-A11D-D77C61EE42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1" y="490661"/>
            <a:ext cx="6797960" cy="705600"/>
          </a:xfrm>
        </p:spPr>
        <p:txBody>
          <a:bodyPr anchor="ctr">
            <a:normAutofit/>
          </a:bodyPr>
          <a:lstStyle/>
          <a:p>
            <a:r>
              <a:rPr lang="en-US" dirty="0"/>
              <a:t>Hoe </a:t>
            </a:r>
            <a:r>
              <a:rPr lang="en-US" dirty="0" err="1"/>
              <a:t>werkt</a:t>
            </a:r>
            <a:r>
              <a:rPr lang="en-US" dirty="0"/>
              <a:t> het MBO? (2)</a:t>
            </a:r>
          </a:p>
        </p:txBody>
      </p:sp>
      <p:pic>
        <p:nvPicPr>
          <p:cNvPr id="8" name="Onlinemedia 7" title="Niveaus en leerwegen in het mbo">
            <a:hlinkClick r:id="" action="ppaction://media"/>
            <a:extLst>
              <a:ext uri="{FF2B5EF4-FFF2-40B4-BE49-F238E27FC236}">
                <a16:creationId xmlns:a16="http://schemas.microsoft.com/office/drawing/2014/main" id="{0CF364EC-3E42-4121-AC20-CEA0B2012E62}"/>
              </a:ext>
            </a:extLst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60212" y="1916112"/>
            <a:ext cx="8785576" cy="494188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3530169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 vol="80000">
                <p:cTn id="7" fill="hold" display="0">
                  <p:stCondLst>
                    <p:cond delay="indefinite"/>
                  </p:stCondLst>
                </p:cTn>
                <p:tgtEl>
                  <p:spTgt spid="8"/>
                </p:tgtEl>
              </p:cMediaNode>
            </p:vide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2" dur="1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Tijdelijke aanduiding voor inhoud 8">
            <a:extLst>
              <a:ext uri="{FF2B5EF4-FFF2-40B4-BE49-F238E27FC236}">
                <a16:creationId xmlns:a16="http://schemas.microsoft.com/office/drawing/2014/main" id="{EEA45589-A267-50EB-9CBA-FBC4C19CF992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95300" y="1307558"/>
            <a:ext cx="6977980" cy="5433810"/>
          </a:xfrm>
        </p:spPr>
      </p:pic>
      <p:pic>
        <p:nvPicPr>
          <p:cNvPr id="11" name="Afbeelding 10">
            <a:extLst>
              <a:ext uri="{FF2B5EF4-FFF2-40B4-BE49-F238E27FC236}">
                <a16:creationId xmlns:a16="http://schemas.microsoft.com/office/drawing/2014/main" id="{99F65E6B-B3E2-8FEA-8043-0DF693525FE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00" y="332656"/>
            <a:ext cx="2429214" cy="8573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37798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3158625-8708-4FEC-820E-412696020E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Gameartist – Mediacollege </a:t>
            </a:r>
            <a:r>
              <a:rPr lang="nl-NL" sz="2000" dirty="0"/>
              <a:t>(Amsterdam)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291AF33-5B73-46EF-AD92-A91E008B3BEF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844D32A-AD33-40B4-8C50-47372B9598A3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nl-NL"/>
          </a:p>
        </p:txBody>
      </p:sp>
      <p:pic>
        <p:nvPicPr>
          <p:cNvPr id="5" name="Afbeelding 4">
            <a:extLst>
              <a:ext uri="{FF2B5EF4-FFF2-40B4-BE49-F238E27FC236}">
                <a16:creationId xmlns:a16="http://schemas.microsoft.com/office/drawing/2014/main" id="{742D3016-2D1C-4046-A24F-D4E0962110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710369"/>
            <a:ext cx="9906000" cy="4656969"/>
          </a:xfrm>
          <a:prstGeom prst="rect">
            <a:avLst/>
          </a:prstGeom>
        </p:spPr>
      </p:pic>
      <p:sp>
        <p:nvSpPr>
          <p:cNvPr id="6" name="Ovaal 5">
            <a:extLst>
              <a:ext uri="{FF2B5EF4-FFF2-40B4-BE49-F238E27FC236}">
                <a16:creationId xmlns:a16="http://schemas.microsoft.com/office/drawing/2014/main" id="{F98BECCE-39A7-07E7-BEDA-1875FAB6AC41}"/>
              </a:ext>
            </a:extLst>
          </p:cNvPr>
          <p:cNvSpPr/>
          <p:nvPr/>
        </p:nvSpPr>
        <p:spPr>
          <a:xfrm>
            <a:off x="4088904" y="5589241"/>
            <a:ext cx="2304256" cy="576064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8556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72B3B9-D162-4877-8FA7-854EA291F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Samengevat</a:t>
            </a:r>
          </a:p>
        </p:txBody>
      </p:sp>
      <p:sp>
        <p:nvSpPr>
          <p:cNvPr id="5" name="Tekstvak 4">
            <a:extLst>
              <a:ext uri="{FF2B5EF4-FFF2-40B4-BE49-F238E27FC236}">
                <a16:creationId xmlns:a16="http://schemas.microsoft.com/office/drawing/2014/main" id="{2CC6B465-4D02-49B4-A889-6680EA1BC15F}"/>
              </a:ext>
            </a:extLst>
          </p:cNvPr>
          <p:cNvSpPr txBox="1"/>
          <p:nvPr/>
        </p:nvSpPr>
        <p:spPr>
          <a:xfrm>
            <a:off x="272480" y="1632282"/>
            <a:ext cx="9145016" cy="2893100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>
              <a:buClr>
                <a:srgbClr val="FF6600"/>
              </a:buClr>
            </a:pPr>
            <a:r>
              <a:rPr lang="nl-NL" sz="3200" dirty="0">
                <a:solidFill>
                  <a:schemeClr val="bg1"/>
                </a:solidFill>
              </a:rPr>
              <a:t>Keuze is afhankelijk van:</a:t>
            </a: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Interesse </a:t>
            </a: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Vervolgopleiding</a:t>
            </a: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r>
              <a:rPr lang="nl-NL" sz="3200" dirty="0">
                <a:solidFill>
                  <a:schemeClr val="bg1"/>
                </a:solidFill>
              </a:rPr>
              <a:t>Rapportcijfer </a:t>
            </a: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endParaRPr lang="nl-NL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endParaRPr lang="nl-NL" dirty="0">
              <a:solidFill>
                <a:schemeClr val="bg1"/>
              </a:solidFill>
            </a:endParaRPr>
          </a:p>
          <a:p>
            <a:pPr marL="285750" indent="-285750">
              <a:buClr>
                <a:srgbClr val="FF6600"/>
              </a:buClr>
              <a:buFont typeface="Arial" panose="020B0604020202020204" pitchFamily="34" charset="0"/>
              <a:buChar char="•"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3319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A3EA2B5-0BE2-4473-9D19-5665EAF5D0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doen wij?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2D4622FE-89C2-4FCF-B4AC-62399FAA86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LOB-activiteiten</a:t>
            </a:r>
          </a:p>
          <a:p>
            <a:pPr lvl="1"/>
            <a:r>
              <a:rPr lang="nl-NL" dirty="0"/>
              <a:t>Bedrijfsbezoeken</a:t>
            </a:r>
          </a:p>
          <a:p>
            <a:pPr lvl="1"/>
            <a:r>
              <a:rPr lang="nl-NL" dirty="0"/>
              <a:t>Gastlessen</a:t>
            </a:r>
          </a:p>
          <a:p>
            <a:pPr lvl="1"/>
            <a:r>
              <a:rPr lang="nl-NL" dirty="0"/>
              <a:t>Smart maintenance Day (8 oktober) </a:t>
            </a:r>
          </a:p>
          <a:p>
            <a:pPr lvl="1"/>
            <a:r>
              <a:rPr lang="nl-NL" dirty="0"/>
              <a:t>MBO avond (12 november) </a:t>
            </a:r>
          </a:p>
          <a:p>
            <a:pPr lvl="1"/>
            <a:r>
              <a:rPr lang="nl-NL" dirty="0"/>
              <a:t>Week van de wetenschap, Z&amp;W bezoek Spaarne Gasthuis (20 november)</a:t>
            </a:r>
          </a:p>
          <a:p>
            <a:pPr lvl="1"/>
            <a:r>
              <a:rPr lang="nl-NL" dirty="0"/>
              <a:t>Loopbaandossier in </a:t>
            </a:r>
            <a:r>
              <a:rPr lang="nl-NL" dirty="0" err="1"/>
              <a:t>apprentice</a:t>
            </a:r>
            <a:endParaRPr lang="nl-NL" dirty="0"/>
          </a:p>
          <a:p>
            <a:pPr lvl="1"/>
            <a:endParaRPr lang="nl-NL" dirty="0"/>
          </a:p>
          <a:p>
            <a:r>
              <a:rPr lang="nl-NL" dirty="0"/>
              <a:t>Mentorgesprekken</a:t>
            </a:r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39894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09B1FD6-4077-44CA-B22A-D0E7AFCB05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Hoe kunt u helpen?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0FDD91E-B3C9-480A-893A-A22207510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Laat het een bewuste keuze zijn!</a:t>
            </a:r>
          </a:p>
          <a:p>
            <a:endParaRPr lang="nl-NL" dirty="0"/>
          </a:p>
          <a:p>
            <a:r>
              <a:rPr lang="nl-NL" dirty="0"/>
              <a:t>Heb het er ook thuis over.</a:t>
            </a:r>
          </a:p>
          <a:p>
            <a:endParaRPr lang="nl-NL" dirty="0"/>
          </a:p>
          <a:p>
            <a:r>
              <a:rPr lang="nl-NL" dirty="0"/>
              <a:t>Bezoek de open dagen van een MBO instituut</a:t>
            </a:r>
          </a:p>
          <a:p>
            <a:endParaRPr lang="nl-NL" dirty="0"/>
          </a:p>
          <a:p>
            <a:r>
              <a:rPr lang="nl-NL" dirty="0"/>
              <a:t>NIET GEBONDEN VOOR HET LEVEN!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22255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9CE40F-1D15-40B5-A697-EE2C292468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err="1"/>
              <a:t>MBO’s</a:t>
            </a:r>
            <a:r>
              <a:rPr lang="nl-NL" dirty="0"/>
              <a:t> in de buurt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E47E617-031E-4F7C-84FA-6A72CF04D15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lvl="1"/>
            <a:r>
              <a:rPr lang="nl-NL" sz="2000" dirty="0"/>
              <a:t>Nova College (Beverwijk, Haarlem, Hoofddorp, IJmuiden)</a:t>
            </a:r>
          </a:p>
          <a:p>
            <a:pPr lvl="2"/>
            <a:endParaRPr lang="nl-NL" sz="1800" dirty="0"/>
          </a:p>
          <a:p>
            <a:pPr lvl="2"/>
            <a:endParaRPr lang="nl-NL" dirty="0"/>
          </a:p>
          <a:p>
            <a:pPr lvl="1"/>
            <a:r>
              <a:rPr lang="nl-NL" sz="2000" dirty="0"/>
              <a:t>ROC van Amsterdam</a:t>
            </a:r>
          </a:p>
          <a:p>
            <a:pPr lvl="2"/>
            <a:endParaRPr lang="nl-NL" sz="1800" dirty="0"/>
          </a:p>
          <a:p>
            <a:pPr lvl="2"/>
            <a:endParaRPr lang="nl-NL" sz="1800" dirty="0"/>
          </a:p>
          <a:p>
            <a:pPr lvl="1"/>
            <a:r>
              <a:rPr lang="nl-NL" sz="2000" dirty="0" err="1"/>
              <a:t>Talland</a:t>
            </a:r>
            <a:r>
              <a:rPr lang="nl-NL" sz="2000" dirty="0"/>
              <a:t> (Regio Alkmaar/ Zaandam)</a:t>
            </a:r>
          </a:p>
          <a:p>
            <a:pPr marL="385221" lvl="2" indent="0">
              <a:buNone/>
            </a:pPr>
            <a:endParaRPr lang="nl-NL" sz="1800" dirty="0"/>
          </a:p>
          <a:p>
            <a:endParaRPr lang="nl-NL" sz="2400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F780A69B-DE80-4FCF-AD54-6D2354D777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75582" y="1868557"/>
            <a:ext cx="4335117" cy="4440764"/>
          </a:xfrm>
        </p:spPr>
        <p:txBody>
          <a:bodyPr/>
          <a:lstStyle/>
          <a:p>
            <a:pPr lvl="1"/>
            <a:r>
              <a:rPr lang="nl-NL" sz="2000" dirty="0"/>
              <a:t>Media College (Amsterdam)</a:t>
            </a:r>
            <a:endParaRPr lang="nl-NL" sz="1800" dirty="0"/>
          </a:p>
          <a:p>
            <a:pPr lvl="1"/>
            <a:endParaRPr lang="nl-NL" sz="2000" dirty="0"/>
          </a:p>
          <a:p>
            <a:pPr lvl="1"/>
            <a:r>
              <a:rPr lang="nl-NL" sz="2000" dirty="0"/>
              <a:t>Hout- en Meubileringscollege (Amsterdam)</a:t>
            </a:r>
          </a:p>
          <a:p>
            <a:pPr marL="385221" lvl="2" indent="0">
              <a:buNone/>
            </a:pPr>
            <a:endParaRPr lang="nl-NL" sz="1800" dirty="0"/>
          </a:p>
          <a:p>
            <a:pPr lvl="2"/>
            <a:endParaRPr lang="nl-NL" sz="1800" dirty="0"/>
          </a:p>
          <a:p>
            <a:pPr lvl="1"/>
            <a:r>
              <a:rPr lang="nl-NL" sz="2000" dirty="0"/>
              <a:t>Vonk (NH boven kanaal)</a:t>
            </a:r>
          </a:p>
          <a:p>
            <a:pPr marL="385221" lvl="2" indent="0">
              <a:buNone/>
            </a:pPr>
            <a:endParaRPr lang="nl-NL" sz="1800" dirty="0"/>
          </a:p>
          <a:p>
            <a:pPr lvl="1"/>
            <a:endParaRPr lang="nl-NL" sz="20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502162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134CD3-3278-4B77-88C0-9D51549653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 over vervolgopleiding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98FA84A9-EB7F-42B9-A2CB-7F7BE3ADD2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95300" y="1918801"/>
            <a:ext cx="9282236" cy="3958471"/>
          </a:xfrm>
        </p:spPr>
        <p:txBody>
          <a:bodyPr/>
          <a:lstStyle/>
          <a:p>
            <a:r>
              <a:rPr lang="nl-NL" dirty="0"/>
              <a:t>Stuur uw vraag naar K. Merz of </a:t>
            </a:r>
            <a:r>
              <a:rPr lang="nl-NL" dirty="0" err="1"/>
              <a:t>M.Freriks</a:t>
            </a:r>
            <a:r>
              <a:rPr lang="nl-NL" dirty="0"/>
              <a:t> (decanaat VMBO)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nl-NL" dirty="0"/>
              <a:t>via </a:t>
            </a:r>
            <a:r>
              <a:rPr lang="nl-NL" dirty="0"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k.merz@vellesancollege.nl</a:t>
            </a:r>
            <a:r>
              <a:rPr lang="nl-NL" dirty="0"/>
              <a:t> of </a:t>
            </a:r>
            <a:r>
              <a:rPr lang="nl-NL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M.Freriks@vellesancollege.nl</a:t>
            </a:r>
            <a:r>
              <a:rPr lang="nl-NL" dirty="0"/>
              <a:t> </a:t>
            </a:r>
          </a:p>
          <a:p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88484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Vragen?</a:t>
            </a:r>
          </a:p>
        </p:txBody>
      </p:sp>
      <p:pic>
        <p:nvPicPr>
          <p:cNvPr id="4" name="Tijdelijke aanduiding voor inhoud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2840" y="3068960"/>
            <a:ext cx="2980506" cy="2967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728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C06581-501A-48E6-BEFB-D478F8FE6D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10 Profielen in het VMBO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AD84F4BE-D45B-45CE-8867-CF44E36AD3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nl-NL" sz="2400" b="1" dirty="0">
                <a:solidFill>
                  <a:srgbClr val="FF9933"/>
                </a:solidFill>
              </a:rPr>
              <a:t>Economie &amp; Ondernemen</a:t>
            </a:r>
          </a:p>
          <a:p>
            <a:pPr fontAlgn="base"/>
            <a:r>
              <a:rPr lang="nl-NL" sz="2400" b="1" dirty="0">
                <a:solidFill>
                  <a:srgbClr val="FF9933"/>
                </a:solidFill>
              </a:rPr>
              <a:t>Zorg &amp; Welzijn</a:t>
            </a:r>
          </a:p>
          <a:p>
            <a:pPr fontAlgn="base"/>
            <a:r>
              <a:rPr lang="nl-NL" sz="2400" dirty="0"/>
              <a:t>Groen</a:t>
            </a:r>
          </a:p>
          <a:p>
            <a:pPr fontAlgn="base"/>
            <a:r>
              <a:rPr lang="nl-NL" sz="2400" dirty="0"/>
              <a:t>Horeca, Bakkerij &amp; Recreatie</a:t>
            </a:r>
          </a:p>
          <a:p>
            <a:pPr fontAlgn="base"/>
            <a:r>
              <a:rPr lang="nl-NL" sz="2400" dirty="0"/>
              <a:t>Bouwen, Wonen &amp; Interieur</a:t>
            </a:r>
          </a:p>
          <a:p>
            <a:pPr fontAlgn="base"/>
            <a:r>
              <a:rPr lang="nl-NL" sz="2400" dirty="0"/>
              <a:t>Produceren, Installeren &amp; energie</a:t>
            </a:r>
          </a:p>
          <a:p>
            <a:pPr fontAlgn="base"/>
            <a:r>
              <a:rPr lang="nl-NL" sz="2400" dirty="0"/>
              <a:t>Mobiliteit &amp; Transport</a:t>
            </a:r>
          </a:p>
          <a:p>
            <a:pPr fontAlgn="base"/>
            <a:r>
              <a:rPr lang="nl-NL" sz="2400" dirty="0"/>
              <a:t>Media, Vormgeving &amp; ICT</a:t>
            </a:r>
          </a:p>
          <a:p>
            <a:pPr fontAlgn="base"/>
            <a:r>
              <a:rPr lang="nl-NL" sz="2400" dirty="0"/>
              <a:t>Maritiem &amp; Techniek</a:t>
            </a:r>
          </a:p>
          <a:p>
            <a:pPr fontAlgn="base"/>
            <a:r>
              <a:rPr lang="nl-NL" sz="2400" dirty="0"/>
              <a:t>Dienstverlening &amp; Producten</a:t>
            </a:r>
          </a:p>
        </p:txBody>
      </p:sp>
    </p:spTree>
    <p:extLst>
      <p:ext uri="{BB962C8B-B14F-4D97-AF65-F5344CB8AC3E}">
        <p14:creationId xmlns:p14="http://schemas.microsoft.com/office/powerpoint/2010/main" val="1158756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037B4DC-0048-4AC5-A74E-5EB966D05A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Profielen </a:t>
            </a:r>
            <a:r>
              <a:rPr lang="nl-NL" dirty="0" err="1"/>
              <a:t>Vellesan</a:t>
            </a:r>
            <a:r>
              <a:rPr lang="nl-NL" dirty="0"/>
              <a:t> College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945E052-AEF3-4531-8E47-C345EB658412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/>
              <a:t>Algemene vakken</a:t>
            </a:r>
          </a:p>
          <a:p>
            <a:r>
              <a:rPr lang="nl-NL" dirty="0"/>
              <a:t>Nederlands</a:t>
            </a:r>
          </a:p>
          <a:p>
            <a:r>
              <a:rPr lang="nl-NL" dirty="0"/>
              <a:t>Engels</a:t>
            </a:r>
          </a:p>
          <a:p>
            <a:r>
              <a:rPr lang="nl-NL" dirty="0"/>
              <a:t>Maatschappijleer</a:t>
            </a:r>
          </a:p>
          <a:p>
            <a:r>
              <a:rPr lang="nl-NL" dirty="0"/>
              <a:t>CKV</a:t>
            </a:r>
          </a:p>
          <a:p>
            <a:r>
              <a:rPr lang="nl-NL" dirty="0"/>
              <a:t>Lichamelijke opvoeding</a:t>
            </a:r>
          </a:p>
          <a:p>
            <a:r>
              <a:rPr lang="nl-NL" dirty="0"/>
              <a:t>Wiskunde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33BC116-A2FB-4DEF-860F-6AE7DD7FC1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u="sng" dirty="0"/>
              <a:t>Zorg &amp; Welzijn</a:t>
            </a:r>
          </a:p>
          <a:p>
            <a:r>
              <a:rPr lang="nl-NL" dirty="0"/>
              <a:t>Biologie </a:t>
            </a:r>
          </a:p>
          <a:p>
            <a:r>
              <a:rPr lang="nl-NL" dirty="0"/>
              <a:t>Aardrijkskunde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r>
              <a:rPr lang="nl-NL" u="sng" dirty="0"/>
              <a:t>Economie &amp; Ondernemen</a:t>
            </a:r>
          </a:p>
          <a:p>
            <a:r>
              <a:rPr lang="nl-NL" dirty="0"/>
              <a:t>Economie</a:t>
            </a:r>
          </a:p>
          <a:p>
            <a:r>
              <a:rPr lang="nl-NL" dirty="0"/>
              <a:t>Duits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72469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vmbo 3 basis en kader </a:t>
            </a:r>
          </a:p>
        </p:txBody>
      </p:sp>
      <p:sp>
        <p:nvSpPr>
          <p:cNvPr id="5" name="Rechthoek 4"/>
          <p:cNvSpPr/>
          <p:nvPr/>
        </p:nvSpPr>
        <p:spPr>
          <a:xfrm>
            <a:off x="495301" y="1637656"/>
            <a:ext cx="9205023" cy="23667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380" indent="-660380">
              <a:spcBef>
                <a:spcPct val="20000"/>
              </a:spcBef>
            </a:pPr>
            <a:r>
              <a:rPr lang="nl-NL" sz="3033" kern="0" dirty="0">
                <a:solidFill>
                  <a:srgbClr val="FFFFFF"/>
                </a:solidFill>
                <a:latin typeface="Tahoma" pitchFamily="34" charset="0"/>
              </a:rPr>
              <a:t>PTA 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Eindexamencijfer:	</a:t>
            </a:r>
          </a:p>
          <a:p>
            <a:pPr lvl="0" algn="ctr">
              <a:lnSpc>
                <a:spcPct val="120000"/>
              </a:lnSpc>
              <a:spcBef>
                <a:spcPct val="20000"/>
              </a:spcBef>
              <a:buClr>
                <a:srgbClr val="F99707"/>
              </a:buClr>
            </a:pPr>
            <a:r>
              <a:rPr lang="nl-NL" sz="3033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50% school / 50% centraal 	</a:t>
            </a:r>
          </a:p>
          <a:p>
            <a:pPr marL="371464" indent="-371464">
              <a:lnSpc>
                <a:spcPct val="120000"/>
              </a:lnSpc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Derde jaar: twee SE weken</a:t>
            </a:r>
          </a:p>
        </p:txBody>
      </p:sp>
    </p:spTree>
    <p:extLst>
      <p:ext uri="{BB962C8B-B14F-4D97-AF65-F5344CB8AC3E}">
        <p14:creationId xmlns:p14="http://schemas.microsoft.com/office/powerpoint/2010/main" val="1415397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Mentor en begeleiding</a:t>
            </a:r>
          </a:p>
        </p:txBody>
      </p:sp>
      <p:sp>
        <p:nvSpPr>
          <p:cNvPr id="5" name="Tijdelijke aanduiding voor inhoud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Mentor</a:t>
            </a:r>
          </a:p>
          <a:p>
            <a:pPr lvl="2"/>
            <a:r>
              <a:rPr lang="nl-NL" dirty="0"/>
              <a:t> Rol / Taak</a:t>
            </a:r>
          </a:p>
          <a:p>
            <a:pPr lvl="2"/>
            <a:r>
              <a:rPr lang="nl-NL" dirty="0"/>
              <a:t> Mailen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  <a:p>
            <a:r>
              <a:rPr lang="nl-NL" dirty="0"/>
              <a:t>Coördinator VMBO 3: H. Krai </a:t>
            </a:r>
          </a:p>
          <a:p>
            <a:endParaRPr lang="nl-NL" dirty="0"/>
          </a:p>
          <a:p>
            <a:r>
              <a:rPr lang="nl-NL" dirty="0"/>
              <a:t>Afdelingsleider: J. van Werkhoven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89104" y="1533398"/>
            <a:ext cx="3281883" cy="2581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9585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Regels en afspraken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Thuis of in de kluis</a:t>
            </a:r>
          </a:p>
          <a:p>
            <a:r>
              <a:rPr lang="nl-NL" dirty="0"/>
              <a:t>Geen oortjes/koptelefoon</a:t>
            </a:r>
          </a:p>
          <a:p>
            <a:r>
              <a:rPr lang="nl-NL" dirty="0"/>
              <a:t>Gebruik VIP (-agenda)</a:t>
            </a:r>
          </a:p>
          <a:p>
            <a:r>
              <a:rPr lang="nl-NL" dirty="0"/>
              <a:t>Te laat komen</a:t>
            </a:r>
          </a:p>
          <a:p>
            <a:r>
              <a:rPr lang="nl-NL" dirty="0"/>
              <a:t>Uitsturen</a:t>
            </a:r>
          </a:p>
          <a:p>
            <a:r>
              <a:rPr lang="nl-NL" dirty="0"/>
              <a:t>Ziekmelden</a:t>
            </a:r>
          </a:p>
          <a:p>
            <a:r>
              <a:rPr lang="nl-NL" dirty="0"/>
              <a:t>Verlof aanvragen</a:t>
            </a:r>
          </a:p>
          <a:p>
            <a:r>
              <a:rPr lang="nl-NL" dirty="0"/>
              <a:t>Blessures doorgeven</a:t>
            </a:r>
          </a:p>
          <a:p>
            <a:pPr marL="0" indent="0">
              <a:buNone/>
            </a:pPr>
            <a:r>
              <a:rPr lang="nl-NL" dirty="0"/>
              <a:t>(mail docent LO/ mentor)</a:t>
            </a:r>
          </a:p>
          <a:p>
            <a:pPr marL="0" indent="0">
              <a:buNone/>
            </a:pPr>
            <a:endParaRPr lang="nl-NL" dirty="0"/>
          </a:p>
          <a:p>
            <a:pPr marL="0" indent="0">
              <a:buNone/>
            </a:pP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150120"/>
            <a:ext cx="3203272" cy="23042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08776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Examenregels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400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Afwezigheid </a:t>
            </a:r>
          </a:p>
          <a:p>
            <a:pPr marL="0" lvl="0" indent="0">
              <a:lnSpc>
                <a:spcPct val="120000"/>
              </a:lnSpc>
              <a:buClr>
                <a:srgbClr val="F99707"/>
              </a:buClr>
              <a:buNone/>
            </a:pPr>
            <a:r>
              <a:rPr lang="nl-NL" sz="2400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(ziekte of ongeoorloofd verzuim)</a:t>
            </a:r>
          </a:p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400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Fraude</a:t>
            </a:r>
          </a:p>
          <a:p>
            <a:pPr marL="342900" lvl="0" indent="-342900">
              <a:lnSpc>
                <a:spcPct val="120000"/>
              </a:lnSpc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400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Examendossier</a:t>
            </a:r>
            <a:endParaRPr lang="nl-NL" dirty="0"/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63760" y="3501008"/>
            <a:ext cx="3735471" cy="20882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2045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Data SE weken</a:t>
            </a:r>
          </a:p>
        </p:txBody>
      </p:sp>
      <p:sp>
        <p:nvSpPr>
          <p:cNvPr id="2" name="Rechthoek 1"/>
          <p:cNvSpPr/>
          <p:nvPr/>
        </p:nvSpPr>
        <p:spPr>
          <a:xfrm>
            <a:off x="497158" y="1615299"/>
            <a:ext cx="9216228" cy="31200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60380" indent="-660380">
              <a:spcBef>
                <a:spcPct val="20000"/>
              </a:spcBef>
            </a:pPr>
            <a:r>
              <a:rPr lang="nl-NL" sz="3033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Schoolexamen (SE) toetsen 	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3033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</a:t>
            </a:r>
            <a:r>
              <a:rPr lang="nl-NL" sz="2167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SE-1 week van 14 januari – 21 januari 2026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2167" kern="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167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Soms tijdens de les</a:t>
            </a: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endParaRPr lang="nl-NL" sz="2167" kern="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71464" indent="-371464">
              <a:spcBef>
                <a:spcPct val="20000"/>
              </a:spcBef>
              <a:buClr>
                <a:srgbClr val="F99707"/>
              </a:buClr>
              <a:buFont typeface="Wingdings" panose="05000000000000000000" pitchFamily="2" charset="2"/>
              <a:buChar char="ü"/>
            </a:pPr>
            <a:r>
              <a:rPr lang="nl-NL" sz="2167" kern="0" dirty="0">
                <a:solidFill>
                  <a:srgbClr val="FFFFFF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	SE-2 week van 17 juni – 23 juni 2026</a:t>
            </a:r>
          </a:p>
          <a:p>
            <a:pPr>
              <a:spcBef>
                <a:spcPct val="20000"/>
              </a:spcBef>
              <a:buClr>
                <a:srgbClr val="F99707"/>
              </a:buClr>
            </a:pPr>
            <a:endParaRPr lang="nl-NL" sz="2167" kern="0" dirty="0">
              <a:solidFill>
                <a:srgbClr val="FFFFFF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67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VC ppt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C_sjabloon" id="{249A3A80-ECC2-2847-ABAA-ADFF2FA2A1BD}" vid="{21C42D33-3A48-5F43-97D9-D7D8ADF6C1AD}"/>
    </a:ext>
  </a:extLst>
</a:theme>
</file>

<file path=ppt/theme/theme2.xml><?xml version="1.0" encoding="utf-8"?>
<a:theme xmlns:a="http://schemas.openxmlformats.org/drawingml/2006/main" name="Kantoorthema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Kantoorthema">
  <a:themeElements>
    <a:clrScheme name="Vellesan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F08C00"/>
      </a:accent1>
      <a:accent2>
        <a:srgbClr val="FEF0DE"/>
      </a:accent2>
      <a:accent3>
        <a:srgbClr val="B2B2B2"/>
      </a:accent3>
      <a:accent4>
        <a:srgbClr val="808080"/>
      </a:accent4>
      <a:accent5>
        <a:srgbClr val="5F5F5F"/>
      </a:accent5>
      <a:accent6>
        <a:srgbClr val="4D4D4D"/>
      </a:accent6>
      <a:hlink>
        <a:srgbClr val="000000"/>
      </a:hlink>
      <a:folHlink>
        <a:srgbClr val="00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VC ppt</Template>
  <TotalTime>163</TotalTime>
  <Words>590</Words>
  <Application>Microsoft Macintosh PowerPoint</Application>
  <PresentationFormat>A4 (210 x 297 mm)</PresentationFormat>
  <Paragraphs>185</Paragraphs>
  <Slides>28</Slides>
  <Notes>1</Notes>
  <HiddenSlides>0</HiddenSlides>
  <MMClips>1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28</vt:i4>
      </vt:variant>
    </vt:vector>
  </HeadingPairs>
  <TitlesOfParts>
    <vt:vector size="34" baseType="lpstr">
      <vt:lpstr>Arial</vt:lpstr>
      <vt:lpstr>Helvetica Neue</vt:lpstr>
      <vt:lpstr>Tahoma</vt:lpstr>
      <vt:lpstr>Verdana</vt:lpstr>
      <vt:lpstr>Wingdings</vt:lpstr>
      <vt:lpstr>VC ppt</vt:lpstr>
      <vt:lpstr>Welkom</vt:lpstr>
      <vt:lpstr>vmbo 3 basis en kader </vt:lpstr>
      <vt:lpstr>10 Profielen in het VMBO</vt:lpstr>
      <vt:lpstr>Profielen Vellesan College</vt:lpstr>
      <vt:lpstr>vmbo 3 basis en kader </vt:lpstr>
      <vt:lpstr>Mentor en begeleiding</vt:lpstr>
      <vt:lpstr>Regels en afspraken</vt:lpstr>
      <vt:lpstr>Examenregels</vt:lpstr>
      <vt:lpstr>Data SE weken</vt:lpstr>
      <vt:lpstr>Contact mentor</vt:lpstr>
      <vt:lpstr>Overgangsregels</vt:lpstr>
      <vt:lpstr>Gesprek mentor</vt:lpstr>
      <vt:lpstr>Ondersteuningsteam</vt:lpstr>
      <vt:lpstr>Begeleiding en huiswerkklas</vt:lpstr>
      <vt:lpstr>Werkweek </vt:lpstr>
      <vt:lpstr>Contactgegevens</vt:lpstr>
      <vt:lpstr>Wat zijn de gevolgen van de keuze?</vt:lpstr>
      <vt:lpstr>Keuze in maart</vt:lpstr>
      <vt:lpstr>Hoe werkt het MBO? (1)</vt:lpstr>
      <vt:lpstr>Hoe werkt het MBO? (2)</vt:lpstr>
      <vt:lpstr>PowerPoint-presentatie</vt:lpstr>
      <vt:lpstr>Gameartist – Mediacollege (Amsterdam)</vt:lpstr>
      <vt:lpstr>Samengevat</vt:lpstr>
      <vt:lpstr>Wat doen wij?</vt:lpstr>
      <vt:lpstr>Hoe kunt u helpen?</vt:lpstr>
      <vt:lpstr>MBO’s in de buurt</vt:lpstr>
      <vt:lpstr>Vragen over vervolgopleiding</vt:lpstr>
      <vt:lpstr>Vragen?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Welkom</dc:title>
  <dc:creator>Rooij, A. de</dc:creator>
  <cp:lastModifiedBy>Krai, H.</cp:lastModifiedBy>
  <cp:revision>62</cp:revision>
  <cp:lastPrinted>2018-09-14T13:08:00Z</cp:lastPrinted>
  <dcterms:created xsi:type="dcterms:W3CDTF">2016-09-26T13:31:33Z</dcterms:created>
  <dcterms:modified xsi:type="dcterms:W3CDTF">2025-09-02T09:33:15Z</dcterms:modified>
</cp:coreProperties>
</file>