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handoutMasterIdLst>
    <p:handoutMasterId r:id="rId46"/>
  </p:handoutMasterIdLst>
  <p:sldIdLst>
    <p:sldId id="424" r:id="rId2"/>
    <p:sldId id="256" r:id="rId3"/>
    <p:sldId id="474" r:id="rId4"/>
    <p:sldId id="287" r:id="rId5"/>
    <p:sldId id="425" r:id="rId6"/>
    <p:sldId id="426" r:id="rId7"/>
    <p:sldId id="460" r:id="rId8"/>
    <p:sldId id="466" r:id="rId9"/>
    <p:sldId id="443" r:id="rId10"/>
    <p:sldId id="451" r:id="rId11"/>
    <p:sldId id="449" r:id="rId12"/>
    <p:sldId id="427" r:id="rId13"/>
    <p:sldId id="430" r:id="rId14"/>
    <p:sldId id="469" r:id="rId15"/>
    <p:sldId id="470" r:id="rId16"/>
    <p:sldId id="472" r:id="rId17"/>
    <p:sldId id="467" r:id="rId18"/>
    <p:sldId id="473" r:id="rId19"/>
    <p:sldId id="292" r:id="rId20"/>
    <p:sldId id="262" r:id="rId21"/>
    <p:sldId id="267" r:id="rId22"/>
    <p:sldId id="264" r:id="rId23"/>
    <p:sldId id="272" r:id="rId24"/>
    <p:sldId id="441" r:id="rId25"/>
    <p:sldId id="461" r:id="rId26"/>
    <p:sldId id="462" r:id="rId27"/>
    <p:sldId id="463" r:id="rId28"/>
    <p:sldId id="464" r:id="rId29"/>
    <p:sldId id="465" r:id="rId30"/>
    <p:sldId id="468" r:id="rId31"/>
    <p:sldId id="350" r:id="rId32"/>
    <p:sldId id="257" r:id="rId33"/>
    <p:sldId id="304" r:id="rId34"/>
    <p:sldId id="300" r:id="rId35"/>
    <p:sldId id="263" r:id="rId36"/>
    <p:sldId id="299" r:id="rId37"/>
    <p:sldId id="259" r:id="rId38"/>
    <p:sldId id="301" r:id="rId39"/>
    <p:sldId id="317" r:id="rId40"/>
    <p:sldId id="459" r:id="rId41"/>
    <p:sldId id="269" r:id="rId42"/>
    <p:sldId id="471" r:id="rId43"/>
    <p:sldId id="266" r:id="rId44"/>
  </p:sldIdLst>
  <p:sldSz cx="9906000" cy="6858000" type="A4"/>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974" userDrawn="1">
          <p15:clr>
            <a:srgbClr val="A4A3A4"/>
          </p15:clr>
        </p15:guide>
        <p15:guide id="3" pos="31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01F"/>
    <a:srgbClr val="FE7E7D"/>
    <a:srgbClr val="FCC006"/>
    <a:srgbClr val="E200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2C016-3EA1-4142-AFEB-4F7D2061A53D}" v="10" dt="2025-09-23T11:18:54.41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75196"/>
  </p:normalViewPr>
  <p:slideViewPr>
    <p:cSldViewPr showGuides="1">
      <p:cViewPr varScale="1">
        <p:scale>
          <a:sx n="81" d="100"/>
          <a:sy n="81" d="100"/>
        </p:scale>
        <p:origin x="1904" y="176"/>
      </p:cViewPr>
      <p:guideLst>
        <p:guide orient="horz" pos="2160"/>
        <p:guide orient="horz" pos="3974"/>
        <p:guide pos="3120"/>
      </p:guideLst>
    </p:cSldViewPr>
  </p:slideViewPr>
  <p:notesTextViewPr>
    <p:cViewPr>
      <p:scale>
        <a:sx n="1" d="1"/>
        <a:sy n="1" d="1"/>
      </p:scale>
      <p:origin x="0" y="0"/>
    </p:cViewPr>
  </p:notesTextViewPr>
  <p:notesViewPr>
    <p:cSldViewPr showGuides="1">
      <p:cViewPr varScale="1">
        <p:scale>
          <a:sx n="81" d="100"/>
          <a:sy n="81" d="100"/>
        </p:scale>
        <p:origin x="3546" y="84"/>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euwmegen, H. van" userId="985f36f3-e0d7-4928-a40b-5c029b6dea37" providerId="ADAL" clId="{D1E01DBC-9AE6-5977-BC23-19DC5AA217B8}"/>
    <pc:docChg chg="undo custSel delSld modSld sldOrd">
      <pc:chgData name="Nieuwmegen, H. van" userId="985f36f3-e0d7-4928-a40b-5c029b6dea37" providerId="ADAL" clId="{D1E01DBC-9AE6-5977-BC23-19DC5AA217B8}" dt="2025-09-23T17:17:11.276" v="1093" actId="20578"/>
      <pc:docMkLst>
        <pc:docMk/>
      </pc:docMkLst>
      <pc:sldChg chg="modSp mod">
        <pc:chgData name="Nieuwmegen, H. van" userId="985f36f3-e0d7-4928-a40b-5c029b6dea37" providerId="ADAL" clId="{D1E01DBC-9AE6-5977-BC23-19DC5AA217B8}" dt="2025-09-23T16:26:22.990" v="1090" actId="20577"/>
        <pc:sldMkLst>
          <pc:docMk/>
          <pc:sldMk cId="108505676" sldId="256"/>
        </pc:sldMkLst>
        <pc:spChg chg="mod">
          <ac:chgData name="Nieuwmegen, H. van" userId="985f36f3-e0d7-4928-a40b-5c029b6dea37" providerId="ADAL" clId="{D1E01DBC-9AE6-5977-BC23-19DC5AA217B8}" dt="2025-09-23T16:26:22.990" v="1090" actId="20577"/>
          <ac:spMkLst>
            <pc:docMk/>
            <pc:sldMk cId="108505676" sldId="256"/>
            <ac:spMk id="2" creationId="{00000000-0000-0000-0000-000000000000}"/>
          </ac:spMkLst>
        </pc:spChg>
      </pc:sldChg>
      <pc:sldChg chg="del">
        <pc:chgData name="Nieuwmegen, H. van" userId="985f36f3-e0d7-4928-a40b-5c029b6dea37" providerId="ADAL" clId="{D1E01DBC-9AE6-5977-BC23-19DC5AA217B8}" dt="2025-09-22T13:27:05.268" v="1055" actId="2696"/>
        <pc:sldMkLst>
          <pc:docMk/>
          <pc:sldMk cId="651097867" sldId="288"/>
        </pc:sldMkLst>
      </pc:sldChg>
      <pc:sldChg chg="modSp mod ord">
        <pc:chgData name="Nieuwmegen, H. van" userId="985f36f3-e0d7-4928-a40b-5c029b6dea37" providerId="ADAL" clId="{D1E01DBC-9AE6-5977-BC23-19DC5AA217B8}" dt="2025-09-23T17:17:11.276" v="1093" actId="20578"/>
        <pc:sldMkLst>
          <pc:docMk/>
          <pc:sldMk cId="1951211076" sldId="292"/>
        </pc:sldMkLst>
        <pc:spChg chg="mod">
          <ac:chgData name="Nieuwmegen, H. van" userId="985f36f3-e0d7-4928-a40b-5c029b6dea37" providerId="ADAL" clId="{D1E01DBC-9AE6-5977-BC23-19DC5AA217B8}" dt="2025-09-18T13:54:40.613" v="1026" actId="20577"/>
          <ac:spMkLst>
            <pc:docMk/>
            <pc:sldMk cId="1951211076" sldId="292"/>
            <ac:spMk id="3" creationId="{772F3E28-2073-70F4-45E7-32A24B9BDC49}"/>
          </ac:spMkLst>
        </pc:spChg>
      </pc:sldChg>
      <pc:sldChg chg="ord">
        <pc:chgData name="Nieuwmegen, H. van" userId="985f36f3-e0d7-4928-a40b-5c029b6dea37" providerId="ADAL" clId="{D1E01DBC-9AE6-5977-BC23-19DC5AA217B8}" dt="2025-09-23T17:16:58.641" v="1092" actId="20578"/>
        <pc:sldMkLst>
          <pc:docMk/>
          <pc:sldMk cId="3330156213" sldId="424"/>
        </pc:sldMkLst>
      </pc:sldChg>
      <pc:sldChg chg="modSp mod">
        <pc:chgData name="Nieuwmegen, H. van" userId="985f36f3-e0d7-4928-a40b-5c029b6dea37" providerId="ADAL" clId="{D1E01DBC-9AE6-5977-BC23-19DC5AA217B8}" dt="2025-09-23T11:20:39.042" v="1077" actId="20577"/>
        <pc:sldMkLst>
          <pc:docMk/>
          <pc:sldMk cId="809485918" sldId="430"/>
        </pc:sldMkLst>
        <pc:spChg chg="mod">
          <ac:chgData name="Nieuwmegen, H. van" userId="985f36f3-e0d7-4928-a40b-5c029b6dea37" providerId="ADAL" clId="{D1E01DBC-9AE6-5977-BC23-19DC5AA217B8}" dt="2025-09-23T11:20:39.042" v="1077" actId="20577"/>
          <ac:spMkLst>
            <pc:docMk/>
            <pc:sldMk cId="809485918" sldId="430"/>
            <ac:spMk id="3" creationId="{B668A03E-E894-B640-AE4A-FB926F7AB919}"/>
          </ac:spMkLst>
        </pc:spChg>
      </pc:sldChg>
      <pc:sldChg chg="modSp mod ord modNotesTx">
        <pc:chgData name="Nieuwmegen, H. van" userId="985f36f3-e0d7-4928-a40b-5c029b6dea37" providerId="ADAL" clId="{D1E01DBC-9AE6-5977-BC23-19DC5AA217B8}" dt="2025-09-23T15:17:38.391" v="1086" actId="20577"/>
        <pc:sldMkLst>
          <pc:docMk/>
          <pc:sldMk cId="2796042428" sldId="460"/>
        </pc:sldMkLst>
        <pc:spChg chg="mod">
          <ac:chgData name="Nieuwmegen, H. van" userId="985f36f3-e0d7-4928-a40b-5c029b6dea37" providerId="ADAL" clId="{D1E01DBC-9AE6-5977-BC23-19DC5AA217B8}" dt="2025-09-18T12:28:01.655" v="53" actId="20577"/>
          <ac:spMkLst>
            <pc:docMk/>
            <pc:sldMk cId="2796042428" sldId="460"/>
            <ac:spMk id="2" creationId="{5F375478-6339-FC95-A27D-E057B6927FC9}"/>
          </ac:spMkLst>
        </pc:spChg>
        <pc:spChg chg="mod">
          <ac:chgData name="Nieuwmegen, H. van" userId="985f36f3-e0d7-4928-a40b-5c029b6dea37" providerId="ADAL" clId="{D1E01DBC-9AE6-5977-BC23-19DC5AA217B8}" dt="2025-09-23T15:17:38.391" v="1086" actId="20577"/>
          <ac:spMkLst>
            <pc:docMk/>
            <pc:sldMk cId="2796042428" sldId="460"/>
            <ac:spMk id="3" creationId="{9F6F02C6-5475-A520-7EBE-D4E68AB393A0}"/>
          </ac:spMkLst>
        </pc:spChg>
      </pc:sldChg>
      <pc:sldChg chg="modSp modAnim">
        <pc:chgData name="Nieuwmegen, H. van" userId="985f36f3-e0d7-4928-a40b-5c029b6dea37" providerId="ADAL" clId="{D1E01DBC-9AE6-5977-BC23-19DC5AA217B8}" dt="2025-09-23T11:18:54.415" v="1067" actId="20578"/>
        <pc:sldMkLst>
          <pc:docMk/>
          <pc:sldMk cId="1570394159" sldId="466"/>
        </pc:sldMkLst>
        <pc:spChg chg="mod">
          <ac:chgData name="Nieuwmegen, H. van" userId="985f36f3-e0d7-4928-a40b-5c029b6dea37" providerId="ADAL" clId="{D1E01DBC-9AE6-5977-BC23-19DC5AA217B8}" dt="2025-09-23T11:18:51.719" v="1066" actId="20578"/>
          <ac:spMkLst>
            <pc:docMk/>
            <pc:sldMk cId="1570394159" sldId="466"/>
            <ac:spMk id="3" creationId="{9D9C2DD4-6A54-0E7E-4CF7-A45C17A2C896}"/>
          </ac:spMkLst>
        </pc:spChg>
      </pc:sldChg>
      <pc:sldChg chg="modSp mod">
        <pc:chgData name="Nieuwmegen, H. van" userId="985f36f3-e0d7-4928-a40b-5c029b6dea37" providerId="ADAL" clId="{D1E01DBC-9AE6-5977-BC23-19DC5AA217B8}" dt="2025-09-22T13:24:52.647" v="1053" actId="20577"/>
        <pc:sldMkLst>
          <pc:docMk/>
          <pc:sldMk cId="1557282089" sldId="469"/>
        </pc:sldMkLst>
        <pc:spChg chg="mod">
          <ac:chgData name="Nieuwmegen, H. van" userId="985f36f3-e0d7-4928-a40b-5c029b6dea37" providerId="ADAL" clId="{D1E01DBC-9AE6-5977-BC23-19DC5AA217B8}" dt="2025-09-22T13:24:52.647" v="1053" actId="20577"/>
          <ac:spMkLst>
            <pc:docMk/>
            <pc:sldMk cId="1557282089" sldId="469"/>
            <ac:spMk id="3" creationId="{CBE09C84-43B7-424A-8F12-2ABB4ABF1809}"/>
          </ac:spMkLst>
        </pc:spChg>
      </pc:sldChg>
      <pc:sldChg chg="modSp mod ord">
        <pc:chgData name="Nieuwmegen, H. van" userId="985f36f3-e0d7-4928-a40b-5c029b6dea37" providerId="ADAL" clId="{D1E01DBC-9AE6-5977-BC23-19DC5AA217B8}" dt="2025-09-23T17:16:56.579" v="1091" actId="20578"/>
        <pc:sldMkLst>
          <pc:docMk/>
          <pc:sldMk cId="114309794" sldId="474"/>
        </pc:sldMkLst>
        <pc:spChg chg="mod">
          <ac:chgData name="Nieuwmegen, H. van" userId="985f36f3-e0d7-4928-a40b-5c029b6dea37" providerId="ADAL" clId="{D1E01DBC-9AE6-5977-BC23-19DC5AA217B8}" dt="2025-09-23T16:10:52.267" v="1088" actId="20577"/>
          <ac:spMkLst>
            <pc:docMk/>
            <pc:sldMk cId="114309794" sldId="474"/>
            <ac:spMk id="3" creationId="{CC4E4015-F3C3-4288-DF77-B4425F671C2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3A6E15-3C03-4C42-910E-20249BB28399}" type="datetimeFigureOut">
              <a:rPr lang="nl-NL" smtClean="0"/>
              <a:pPr/>
              <a:t>23-09-2025</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359ADC-048C-44A9-B6B3-4AF8525977DC}" type="slidenum">
              <a:rPr lang="nl-NL" smtClean="0"/>
              <a:pPr/>
              <a:t>‹nr.›</a:t>
            </a:fld>
            <a:endParaRPr lang="nl-NL"/>
          </a:p>
        </p:txBody>
      </p:sp>
    </p:spTree>
    <p:extLst>
      <p:ext uri="{BB962C8B-B14F-4D97-AF65-F5344CB8AC3E}">
        <p14:creationId xmlns:p14="http://schemas.microsoft.com/office/powerpoint/2010/main" val="2935933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16171B-9CF5-458F-9AED-7E243EE33371}" type="datetimeFigureOut">
              <a:rPr lang="nl-NL" smtClean="0"/>
              <a:pPr/>
              <a:t>23-09-2025</a:t>
            </a:fld>
            <a:endParaRPr lang="nl-NL"/>
          </a:p>
        </p:txBody>
      </p:sp>
      <p:sp>
        <p:nvSpPr>
          <p:cNvPr id="4" name="Tijdelijke aanduiding voor dia-afbeelding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7291BC-E6E0-4CA2-BBDB-C2C98C0C57AD}" type="slidenum">
              <a:rPr lang="nl-NL" smtClean="0"/>
              <a:pPr/>
              <a:t>‹nr.›</a:t>
            </a:fld>
            <a:endParaRPr lang="nl-NL"/>
          </a:p>
        </p:txBody>
      </p:sp>
    </p:spTree>
    <p:extLst>
      <p:ext uri="{BB962C8B-B14F-4D97-AF65-F5344CB8AC3E}">
        <p14:creationId xmlns:p14="http://schemas.microsoft.com/office/powerpoint/2010/main" val="3598102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1</a:t>
            </a:fld>
            <a:endParaRPr lang="nl-NL"/>
          </a:p>
        </p:txBody>
      </p:sp>
    </p:spTree>
    <p:extLst>
      <p:ext uri="{BB962C8B-B14F-4D97-AF65-F5344CB8AC3E}">
        <p14:creationId xmlns:p14="http://schemas.microsoft.com/office/powerpoint/2010/main" val="2193792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Bijles </a:t>
            </a:r>
            <a:r>
              <a:rPr lang="nl-NL" dirty="0" err="1"/>
              <a:t>lyceo</a:t>
            </a:r>
            <a:r>
              <a:rPr lang="nl-NL" dirty="0"/>
              <a:t>: vakinhoudelijk online</a:t>
            </a:r>
          </a:p>
          <a:p>
            <a:r>
              <a:rPr lang="nl-NL" dirty="0"/>
              <a:t>(aanmelden via mentor)</a:t>
            </a:r>
          </a:p>
          <a:p>
            <a:endParaRPr lang="nl-NL" dirty="0"/>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16</a:t>
            </a:fld>
            <a:endParaRPr lang="nl-NL"/>
          </a:p>
        </p:txBody>
      </p:sp>
    </p:spTree>
    <p:extLst>
      <p:ext uri="{BB962C8B-B14F-4D97-AF65-F5344CB8AC3E}">
        <p14:creationId xmlns:p14="http://schemas.microsoft.com/office/powerpoint/2010/main" val="3648013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17</a:t>
            </a:fld>
            <a:endParaRPr lang="nl-NL"/>
          </a:p>
        </p:txBody>
      </p:sp>
    </p:spTree>
    <p:extLst>
      <p:ext uri="{BB962C8B-B14F-4D97-AF65-F5344CB8AC3E}">
        <p14:creationId xmlns:p14="http://schemas.microsoft.com/office/powerpoint/2010/main" val="1688183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A8FBF-74C2-9E7E-D14B-DF5F2780694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4AF682A-7D54-D85F-1124-AB846AC6F8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01E1D22-260D-6CE3-B216-4160EC3ECEB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9E626F7-CCED-E641-A7C3-85A7D698812A}"/>
              </a:ext>
            </a:extLst>
          </p:cNvPr>
          <p:cNvSpPr>
            <a:spLocks noGrp="1"/>
          </p:cNvSpPr>
          <p:nvPr>
            <p:ph type="sldNum" sz="quarter" idx="5"/>
          </p:nvPr>
        </p:nvSpPr>
        <p:spPr/>
        <p:txBody>
          <a:bodyPr/>
          <a:lstStyle/>
          <a:p>
            <a:fld id="{6F7291BC-E6E0-4CA2-BBDB-C2C98C0C57AD}" type="slidenum">
              <a:rPr lang="nl-NL" smtClean="0"/>
              <a:pPr/>
              <a:t>18</a:t>
            </a:fld>
            <a:endParaRPr lang="nl-NL"/>
          </a:p>
        </p:txBody>
      </p:sp>
    </p:spTree>
    <p:extLst>
      <p:ext uri="{BB962C8B-B14F-4D97-AF65-F5344CB8AC3E}">
        <p14:creationId xmlns:p14="http://schemas.microsoft.com/office/powerpoint/2010/main" val="2139036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19</a:t>
            </a:fld>
            <a:endParaRPr lang="nl-NL"/>
          </a:p>
        </p:txBody>
      </p:sp>
    </p:spTree>
    <p:extLst>
      <p:ext uri="{BB962C8B-B14F-4D97-AF65-F5344CB8AC3E}">
        <p14:creationId xmlns:p14="http://schemas.microsoft.com/office/powerpoint/2010/main" val="378498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Dit is een voorbeeld van een </a:t>
            </a:r>
            <a:r>
              <a:rPr lang="nl-NL" err="1"/>
              <a:t>menti</a:t>
            </a:r>
            <a:r>
              <a:rPr lang="nl-NL"/>
              <a:t> meter. Je moet zelf een account maken om dit met de ouders te gebruiken.</a:t>
            </a:r>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21</a:t>
            </a:fld>
            <a:endParaRPr lang="nl-NL"/>
          </a:p>
        </p:txBody>
      </p:sp>
    </p:spTree>
    <p:extLst>
      <p:ext uri="{BB962C8B-B14F-4D97-AF65-F5344CB8AC3E}">
        <p14:creationId xmlns:p14="http://schemas.microsoft.com/office/powerpoint/2010/main" val="2498765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D0887-C261-AF06-9BA3-D44680C793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46C6C42-3DAE-74FF-6793-59BA9012F71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43086F-EC9E-5C39-AD5A-CD9F2B19C5E5}"/>
              </a:ext>
            </a:extLst>
          </p:cNvPr>
          <p:cNvSpPr>
            <a:spLocks noGrp="1"/>
          </p:cNvSpPr>
          <p:nvPr>
            <p:ph type="body" idx="1"/>
          </p:nvPr>
        </p:nvSpPr>
        <p:spPr/>
        <p:txBody>
          <a:bodyPr/>
          <a:lstStyle/>
          <a:p>
            <a:r>
              <a:rPr lang="nl-NL" dirty="0"/>
              <a:t>Speurtocht door de school, </a:t>
            </a:r>
            <a:r>
              <a:rPr lang="nl-NL" dirty="0" err="1"/>
              <a:t>iPads</a:t>
            </a:r>
            <a:r>
              <a:rPr lang="nl-NL" dirty="0"/>
              <a:t> </a:t>
            </a:r>
          </a:p>
        </p:txBody>
      </p:sp>
      <p:sp>
        <p:nvSpPr>
          <p:cNvPr id="4" name="Tijdelijke aanduiding voor dianummer 3">
            <a:extLst>
              <a:ext uri="{FF2B5EF4-FFF2-40B4-BE49-F238E27FC236}">
                <a16:creationId xmlns:a16="http://schemas.microsoft.com/office/drawing/2014/main" id="{0E8BC50F-25B8-29E7-33E2-36B62775EC31}"/>
              </a:ext>
            </a:extLst>
          </p:cNvPr>
          <p:cNvSpPr>
            <a:spLocks noGrp="1"/>
          </p:cNvSpPr>
          <p:nvPr>
            <p:ph type="sldNum" sz="quarter" idx="5"/>
          </p:nvPr>
        </p:nvSpPr>
        <p:spPr/>
        <p:txBody>
          <a:bodyPr/>
          <a:lstStyle/>
          <a:p>
            <a:fld id="{6F7291BC-E6E0-4CA2-BBDB-C2C98C0C57AD}" type="slidenum">
              <a:rPr lang="nl-NL" smtClean="0"/>
              <a:pPr/>
              <a:t>26</a:t>
            </a:fld>
            <a:endParaRPr lang="nl-NL"/>
          </a:p>
        </p:txBody>
      </p:sp>
    </p:spTree>
    <p:extLst>
      <p:ext uri="{BB962C8B-B14F-4D97-AF65-F5344CB8AC3E}">
        <p14:creationId xmlns:p14="http://schemas.microsoft.com/office/powerpoint/2010/main" val="3159184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3BD8A-2AC3-B672-292C-7B06E46699F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307563-27BA-697B-F301-293C533572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EB374F-1DFC-755A-4F30-3A1DDACEC154}"/>
              </a:ext>
            </a:extLst>
          </p:cNvPr>
          <p:cNvSpPr>
            <a:spLocks noGrp="1"/>
          </p:cNvSpPr>
          <p:nvPr>
            <p:ph type="body" idx="1"/>
          </p:nvPr>
        </p:nvSpPr>
        <p:spPr/>
        <p:txBody>
          <a:bodyPr/>
          <a:lstStyle/>
          <a:p>
            <a:r>
              <a:rPr lang="nl-NL" dirty="0"/>
              <a:t>Strand ochtend; volleybal, </a:t>
            </a:r>
            <a:r>
              <a:rPr lang="nl-NL" dirty="0" err="1"/>
              <a:t>lasergamen</a:t>
            </a:r>
            <a:r>
              <a:rPr lang="nl-NL" dirty="0"/>
              <a:t>, </a:t>
            </a:r>
            <a:r>
              <a:rPr lang="nl-NL" dirty="0" err="1"/>
              <a:t>blowcarten</a:t>
            </a:r>
            <a:r>
              <a:rPr lang="nl-NL" dirty="0"/>
              <a:t> afgesloten met patat en limonade. </a:t>
            </a:r>
          </a:p>
        </p:txBody>
      </p:sp>
      <p:sp>
        <p:nvSpPr>
          <p:cNvPr id="4" name="Tijdelijke aanduiding voor dianummer 3">
            <a:extLst>
              <a:ext uri="{FF2B5EF4-FFF2-40B4-BE49-F238E27FC236}">
                <a16:creationId xmlns:a16="http://schemas.microsoft.com/office/drawing/2014/main" id="{812F4255-D9EF-DA9D-B0F0-1794BE25EC6B}"/>
              </a:ext>
            </a:extLst>
          </p:cNvPr>
          <p:cNvSpPr>
            <a:spLocks noGrp="1"/>
          </p:cNvSpPr>
          <p:nvPr>
            <p:ph type="sldNum" sz="quarter" idx="5"/>
          </p:nvPr>
        </p:nvSpPr>
        <p:spPr/>
        <p:txBody>
          <a:bodyPr/>
          <a:lstStyle/>
          <a:p>
            <a:fld id="{6F7291BC-E6E0-4CA2-BBDB-C2C98C0C57AD}" type="slidenum">
              <a:rPr lang="nl-NL" smtClean="0"/>
              <a:pPr/>
              <a:t>27</a:t>
            </a:fld>
            <a:endParaRPr lang="nl-NL"/>
          </a:p>
        </p:txBody>
      </p:sp>
    </p:spTree>
    <p:extLst>
      <p:ext uri="{BB962C8B-B14F-4D97-AF65-F5344CB8AC3E}">
        <p14:creationId xmlns:p14="http://schemas.microsoft.com/office/powerpoint/2010/main" val="2600883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B06A9-99E9-74EF-5AA9-96E390329D2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B31402-E47A-4DC7-B032-9C3F4622AD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593704-78B8-B0E1-D767-2E4736934A03}"/>
              </a:ext>
            </a:extLst>
          </p:cNvPr>
          <p:cNvSpPr>
            <a:spLocks noGrp="1"/>
          </p:cNvSpPr>
          <p:nvPr>
            <p:ph type="body" idx="1"/>
          </p:nvPr>
        </p:nvSpPr>
        <p:spPr/>
        <p:txBody>
          <a:bodyPr/>
          <a:lstStyle/>
          <a:p>
            <a:r>
              <a:rPr lang="nl-NL" dirty="0"/>
              <a:t>Creatieve opdracht om zichzelf voor te stellen</a:t>
            </a:r>
          </a:p>
          <a:p>
            <a:r>
              <a:rPr lang="nl-NL" dirty="0"/>
              <a:t>Voorstelling Brugklassurvival, grappige manier tips om de eerste weken te overleven </a:t>
            </a:r>
          </a:p>
        </p:txBody>
      </p:sp>
      <p:sp>
        <p:nvSpPr>
          <p:cNvPr id="4" name="Tijdelijke aanduiding voor dianummer 3">
            <a:extLst>
              <a:ext uri="{FF2B5EF4-FFF2-40B4-BE49-F238E27FC236}">
                <a16:creationId xmlns:a16="http://schemas.microsoft.com/office/drawing/2014/main" id="{41210EAA-054B-AA8B-8C20-49E51ABB8356}"/>
              </a:ext>
            </a:extLst>
          </p:cNvPr>
          <p:cNvSpPr>
            <a:spLocks noGrp="1"/>
          </p:cNvSpPr>
          <p:nvPr>
            <p:ph type="sldNum" sz="quarter" idx="5"/>
          </p:nvPr>
        </p:nvSpPr>
        <p:spPr/>
        <p:txBody>
          <a:bodyPr/>
          <a:lstStyle/>
          <a:p>
            <a:fld id="{6F7291BC-E6E0-4CA2-BBDB-C2C98C0C57AD}" type="slidenum">
              <a:rPr lang="nl-NL" smtClean="0"/>
              <a:pPr/>
              <a:t>28</a:t>
            </a:fld>
            <a:endParaRPr lang="nl-NL"/>
          </a:p>
        </p:txBody>
      </p:sp>
    </p:spTree>
    <p:extLst>
      <p:ext uri="{BB962C8B-B14F-4D97-AF65-F5344CB8AC3E}">
        <p14:creationId xmlns:p14="http://schemas.microsoft.com/office/powerpoint/2010/main" val="3699019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CDD58-3E6C-E93D-E0BD-364A22DD980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FC5F74F-66F4-6E6F-69E8-0200639342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16A89AC-9B9B-6028-6A67-8D504E86ABEF}"/>
              </a:ext>
            </a:extLst>
          </p:cNvPr>
          <p:cNvSpPr>
            <a:spLocks noGrp="1"/>
          </p:cNvSpPr>
          <p:nvPr>
            <p:ph type="body" idx="1"/>
          </p:nvPr>
        </p:nvSpPr>
        <p:spPr/>
        <p:txBody>
          <a:bodyPr/>
          <a:lstStyle/>
          <a:p>
            <a:r>
              <a:rPr lang="nl-NL" dirty="0"/>
              <a:t>Eerste 4 lessen en afgesloten met </a:t>
            </a:r>
            <a:r>
              <a:rPr lang="nl-NL" dirty="0" err="1"/>
              <a:t>mentorles</a:t>
            </a:r>
            <a:r>
              <a:rPr lang="nl-NL" dirty="0"/>
              <a:t>. Positieve ervaringen, maar wel spannend. </a:t>
            </a:r>
          </a:p>
        </p:txBody>
      </p:sp>
      <p:sp>
        <p:nvSpPr>
          <p:cNvPr id="4" name="Tijdelijke aanduiding voor dianummer 3">
            <a:extLst>
              <a:ext uri="{FF2B5EF4-FFF2-40B4-BE49-F238E27FC236}">
                <a16:creationId xmlns:a16="http://schemas.microsoft.com/office/drawing/2014/main" id="{A1010F99-4B21-0621-8302-E48D7790619E}"/>
              </a:ext>
            </a:extLst>
          </p:cNvPr>
          <p:cNvSpPr>
            <a:spLocks noGrp="1"/>
          </p:cNvSpPr>
          <p:nvPr>
            <p:ph type="sldNum" sz="quarter" idx="5"/>
          </p:nvPr>
        </p:nvSpPr>
        <p:spPr/>
        <p:txBody>
          <a:bodyPr/>
          <a:lstStyle/>
          <a:p>
            <a:fld id="{6F7291BC-E6E0-4CA2-BBDB-C2C98C0C57AD}" type="slidenum">
              <a:rPr lang="nl-NL" smtClean="0"/>
              <a:pPr/>
              <a:t>29</a:t>
            </a:fld>
            <a:endParaRPr lang="nl-NL"/>
          </a:p>
        </p:txBody>
      </p:sp>
    </p:spTree>
    <p:extLst>
      <p:ext uri="{BB962C8B-B14F-4D97-AF65-F5344CB8AC3E}">
        <p14:creationId xmlns:p14="http://schemas.microsoft.com/office/powerpoint/2010/main" val="3530479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mentor laat je even de VIP zien en leg je kort uit wat je in de </a:t>
            </a:r>
            <a:r>
              <a:rPr lang="nl-NL" dirty="0" err="1"/>
              <a:t>mentorles</a:t>
            </a:r>
            <a:r>
              <a:rPr lang="nl-NL" dirty="0"/>
              <a:t> daarmee doet</a:t>
            </a:r>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31</a:t>
            </a:fld>
            <a:endParaRPr lang="nl-NL"/>
          </a:p>
        </p:txBody>
      </p:sp>
    </p:spTree>
    <p:extLst>
      <p:ext uri="{BB962C8B-B14F-4D97-AF65-F5344CB8AC3E}">
        <p14:creationId xmlns:p14="http://schemas.microsoft.com/office/powerpoint/2010/main" val="316686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3A3ED-50AA-A497-42F3-C62B56EEB5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BC74AF8-B787-21D2-77E9-44098440BD7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29F5225-0149-EC55-33AD-AF9244E7830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44E6477-19DF-F7E1-6CE7-A641ED4B9290}"/>
              </a:ext>
            </a:extLst>
          </p:cNvPr>
          <p:cNvSpPr>
            <a:spLocks noGrp="1"/>
          </p:cNvSpPr>
          <p:nvPr>
            <p:ph type="sldNum" sz="quarter" idx="5"/>
          </p:nvPr>
        </p:nvSpPr>
        <p:spPr/>
        <p:txBody>
          <a:bodyPr/>
          <a:lstStyle/>
          <a:p>
            <a:fld id="{6F7291BC-E6E0-4CA2-BBDB-C2C98C0C57AD}" type="slidenum">
              <a:rPr lang="nl-NL" smtClean="0"/>
              <a:pPr/>
              <a:t>3</a:t>
            </a:fld>
            <a:endParaRPr lang="nl-NL"/>
          </a:p>
        </p:txBody>
      </p:sp>
    </p:spTree>
    <p:extLst>
      <p:ext uri="{BB962C8B-B14F-4D97-AF65-F5344CB8AC3E}">
        <p14:creationId xmlns:p14="http://schemas.microsoft.com/office/powerpoint/2010/main" val="1009560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c6f543a85_0_6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c6f543a8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c6f543a85_0_6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c6f543a8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b="0" i="0" u="none" strike="noStrike" dirty="0">
                <a:solidFill>
                  <a:schemeClr val="bg2"/>
                </a:solidFill>
                <a:effectLst/>
                <a:latin typeface="Montserrat" pitchFamily="2" charset="77"/>
              </a:rPr>
              <a:t>Executieve functies zijn essentieel voor het behalen van goede schoolresultaten</a:t>
            </a:r>
            <a:r>
              <a:rPr lang="nl-NL" sz="1100" dirty="0">
                <a:solidFill>
                  <a:schemeClr val="bg2"/>
                </a:solidFill>
                <a:latin typeface="Montserrat" pitchFamily="2" charset="77"/>
              </a:rPr>
              <a:t>, ze zijn net zo belangrijk als intelligentie als het gaat om succesvol zijn.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dirty="0">
                <a:solidFill>
                  <a:schemeClr val="bg2"/>
                </a:solidFill>
                <a:latin typeface="Montserrat" pitchFamily="2" charset="77"/>
              </a:rPr>
              <a:t>Gedurende de dag wordt er op alle executieve functies een beroep gedaan. De een wat intensiever en vaker dan de ander. Op school zijn er een aantal executieve functies belangrijk. </a:t>
            </a:r>
            <a:endParaRPr lang="nl-NL" sz="1100" b="0" i="0" u="none" strike="noStrike" dirty="0">
              <a:solidFill>
                <a:schemeClr val="bg2"/>
              </a:solidFill>
              <a:effectLst/>
              <a:latin typeface="Montserrat" pitchFamily="2" charset="77"/>
            </a:endParaRPr>
          </a:p>
        </p:txBody>
      </p:sp>
    </p:spTree>
    <p:extLst>
      <p:ext uri="{BB962C8B-B14F-4D97-AF65-F5344CB8AC3E}">
        <p14:creationId xmlns:p14="http://schemas.microsoft.com/office/powerpoint/2010/main" val="4118328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c6f543a8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c6f543a8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Huiswerk wat in Magister staat noteer je in het grijze gedeelte. Daarna ga je verder in het oranje gedeelte.</a:t>
            </a:r>
          </a:p>
          <a:p>
            <a:pPr marL="0" lvl="0" indent="0" algn="l" rtl="0">
              <a:spcBef>
                <a:spcPts val="0"/>
              </a:spcBef>
              <a:spcAft>
                <a:spcPts val="0"/>
              </a:spcAft>
              <a:buNone/>
            </a:pPr>
            <a:endParaRPr lang="nl-NL" dirty="0"/>
          </a:p>
          <a:p>
            <a:pPr marL="0" lvl="0" indent="0" algn="l" rtl="0">
              <a:spcBef>
                <a:spcPts val="0"/>
              </a:spcBef>
              <a:spcAft>
                <a:spcPts val="0"/>
              </a:spcAft>
              <a:buNone/>
            </a:pPr>
            <a:r>
              <a:rPr lang="nl-NL" dirty="0"/>
              <a:t>In het oranje gedeelte plan je het leerwerk, rekening houdend met je schematisch weekoverzicht.</a:t>
            </a:r>
          </a:p>
          <a:p>
            <a:pPr marL="0" lvl="0" indent="0" algn="l" rtl="0">
              <a:spcBef>
                <a:spcPts val="0"/>
              </a:spcBef>
              <a:spcAft>
                <a:spcPts val="0"/>
              </a:spcAft>
              <a:buNone/>
            </a:pPr>
            <a:endParaRPr lang="nl-NL" dirty="0"/>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934692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6f543a85_0_13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6f543a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100" dirty="0">
                <a:latin typeface="Comfortaa"/>
                <a:ea typeface="Comfortaa"/>
                <a:cs typeface="Comfortaa"/>
                <a:sym typeface="Comfortaa"/>
              </a:rPr>
              <a:t>Soms is het makkelijker om de stof in meer dan 2 of 3 stukken te verdelen, bijvoorbeeld omdat je een SO hebt over 3 paragrafen. </a:t>
            </a:r>
          </a:p>
          <a:p>
            <a:pPr marL="0" lvl="0" indent="0" algn="l" rtl="0">
              <a:spcBef>
                <a:spcPts val="0"/>
              </a:spcBef>
              <a:spcAft>
                <a:spcPts val="0"/>
              </a:spcAft>
              <a:buNone/>
            </a:pPr>
            <a:r>
              <a:rPr lang="nl-NL" sz="1100" dirty="0">
                <a:latin typeface="Comfortaa"/>
                <a:ea typeface="Comfortaa"/>
                <a:cs typeface="Comfortaa"/>
                <a:sym typeface="Comfortaa"/>
              </a:rPr>
              <a:t>Dan is het logischer om per paragraaf te leren i.p.v. 2 stukken. Hetzelfde geldt voor de PW.  </a:t>
            </a:r>
          </a:p>
          <a:p>
            <a:pPr marL="0" lvl="0" indent="0" algn="l" rtl="0">
              <a:spcBef>
                <a:spcPts val="0"/>
              </a:spcBef>
              <a:spcAft>
                <a:spcPts val="0"/>
              </a:spcAft>
              <a:buNone/>
            </a:pPr>
            <a:r>
              <a:rPr lang="nl-NL" sz="1100" dirty="0">
                <a:latin typeface="Comfortaa"/>
                <a:ea typeface="Comfortaa"/>
                <a:cs typeface="Comfortaa"/>
                <a:sym typeface="Comfortaa"/>
              </a:rPr>
              <a:t>Door de stof in meer kleinere stukjes te verdelen (max. 20 min) houd je het tempo erin. </a:t>
            </a:r>
          </a:p>
          <a:p>
            <a:pPr marL="0" lvl="0" indent="0" algn="l" rtl="0">
              <a:spcBef>
                <a:spcPts val="0"/>
              </a:spcBef>
              <a:spcAft>
                <a:spcPts val="0"/>
              </a:spcAft>
              <a:buNone/>
            </a:pPr>
            <a:endParaRPr lang="nl-NL" sz="1100" dirty="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nl-NL" sz="1100" b="1" dirty="0">
                <a:latin typeface="Comfortaa"/>
                <a:ea typeface="Comfortaa"/>
                <a:cs typeface="Comfortaa"/>
                <a:sym typeface="Comfortaa"/>
              </a:rPr>
              <a:t>    Je hebt herhaling nodig om de stof goed te onthouden. Liever 5 dagen een stukje van 20 min. Leren en herhalen, dan in 1x 1,5 uur leren.</a:t>
            </a:r>
          </a:p>
          <a:p>
            <a:pPr marL="0" lvl="0" indent="0" algn="l" rtl="0">
              <a:spcBef>
                <a:spcPts val="0"/>
              </a:spcBef>
              <a:spcAft>
                <a:spcPts val="0"/>
              </a:spcAft>
              <a:buClr>
                <a:schemeClr val="dk2"/>
              </a:buClr>
              <a:buSzPts val="1100"/>
              <a:buFont typeface="Arial"/>
              <a:buNone/>
            </a:pPr>
            <a:endParaRPr lang="nl-NL" sz="1100" b="1" dirty="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endParaRPr lang="nl-NL" sz="1100" b="1" dirty="0">
              <a:latin typeface="Comfortaa"/>
              <a:ea typeface="Comfortaa"/>
              <a:cs typeface="Comfortaa"/>
              <a:sym typeface="Comforta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c6f543a85_0_6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c6f543a8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800" b="0" i="1" u="none" strike="noStrike" dirty="0">
                <a:solidFill>
                  <a:srgbClr val="212121"/>
                </a:solidFill>
                <a:effectLst/>
                <a:latin typeface="Aptos" panose="020B0004020202020204" pitchFamily="34" charset="0"/>
              </a:rPr>
              <a:t>Wat gaat er mis? Het huis en leerwerk wordt steeds meer, het is teveel en te moeilijk om dit een dag van tevoren te doen. Een planning zal hierbij gaan helpen. Nick leert zo om de week vooruit te kijken. Bij het maken van een planning is het belangrijk om in kaart te brengen hoe de week eruit ziet. Wanneer doe je wat? Welke dagen en momenten heb je tijd om te leren/ huiswerk te maken? Heb je hulp nodig van je vader of moeder, wanneer kunnen zij helpen? Waar maak je huiswerk/ waar leer je? Heb je een rustige plek? Hoe lang van tevoren begin je? Het helpt als je een planning maakt en afspraken betreft bovenstaande vragen.</a:t>
            </a:r>
            <a:endParaRPr dirty="0"/>
          </a:p>
        </p:txBody>
      </p:sp>
    </p:spTree>
    <p:extLst>
      <p:ext uri="{BB962C8B-B14F-4D97-AF65-F5344CB8AC3E}">
        <p14:creationId xmlns:p14="http://schemas.microsoft.com/office/powerpoint/2010/main" val="3056340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5c6f543a85_0_8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5c6f543a85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Een schematisch weekoverzicht geeft jou als mentor een goed beeld van hoe de leerling thuis omgaat met huiswerk. De informatie die je hier uithaalt kun je ook meenemen wanneer je met de LJC in gesprek gaat over de leerlingen of tijdens het rapportgesprek met ouders. Voordat je leerlingen gaat helpen met leren-leren is het belangrijk dat de voorbereiding goed is. Ze moeten niet alleen een goede inschatting kunnen maken van de hoeveelheid van de leerstof, maar ook hoeveel zij tijd hebben op bepaalde dagen om te leren.</a:t>
            </a:r>
          </a:p>
          <a:p>
            <a:pPr marL="0" lvl="0" indent="0" algn="l" rtl="0">
              <a:spcBef>
                <a:spcPts val="0"/>
              </a:spcBef>
              <a:spcAft>
                <a:spcPts val="0"/>
              </a:spcAft>
              <a:buNone/>
            </a:pPr>
            <a:endParaRPr lang="nl-NL" dirty="0"/>
          </a:p>
          <a:p>
            <a:pPr marL="0" lvl="0" indent="0" algn="l" rtl="0">
              <a:spcBef>
                <a:spcPts val="0"/>
              </a:spcBef>
              <a:spcAft>
                <a:spcPts val="0"/>
              </a:spcAft>
              <a:buNone/>
            </a:pPr>
            <a:r>
              <a:rPr lang="nl-NL" dirty="0"/>
              <a:t>deel schematisch weekoverzicht uit.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c6f543a85_0_6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c6f543a8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Plannen werkt het beste als je vanaf de dag van de toets terug gaat plannen. Eerst noteer je in de VIP op de juiste dag, in het grijze gedeelte welke toets je hebt.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Dus je PW NE noteer je in het grijze gedeelte onder dinsdag. Daarna ga je naar het oranje gedeelte.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Op maandag noteer je in het oranje gedeelte dat je alles van GS gaat herhalen.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Op Zondag leer je dan bijvoorbeeld paragraaf 3 en herhaal je 1 en 2. Op maandag leer je paragraaf 2 en herhaal je paragraaf 1, enz.</a:t>
            </a:r>
          </a:p>
          <a:p>
            <a:pPr marL="0" lvl="0" indent="0" algn="l" rtl="0">
              <a:spcBef>
                <a:spcPts val="0"/>
              </a:spcBef>
              <a:spcAft>
                <a:spcPts val="0"/>
              </a:spcAft>
              <a:buNone/>
            </a:pPr>
            <a:endParaRPr lang="nl-NL" dirty="0"/>
          </a:p>
          <a:p>
            <a:pPr marL="0" lvl="0" indent="0" algn="l" rtl="0">
              <a:spcBef>
                <a:spcPts val="0"/>
              </a:spcBef>
              <a:spcAft>
                <a:spcPts val="0"/>
              </a:spcAft>
              <a:buNone/>
            </a:pPr>
            <a:r>
              <a:rPr lang="nl-NL" dirty="0"/>
              <a:t>Doe dit ook voor de andere proefwerken.</a:t>
            </a:r>
          </a:p>
          <a:p>
            <a:pPr marL="0" lvl="0" indent="0" algn="l" rtl="0">
              <a:spcBef>
                <a:spcPts val="0"/>
              </a:spcBef>
              <a:spcAft>
                <a:spcPts val="0"/>
              </a:spcAft>
              <a:buNone/>
            </a:pPr>
            <a:r>
              <a:rPr lang="nl-NL" dirty="0"/>
              <a:t>Bespreek samen de uitkomst van het plannen met de VIP.</a:t>
            </a:r>
          </a:p>
          <a:p>
            <a:pPr marL="0" lvl="0" indent="0" algn="l" rtl="0">
              <a:spcBef>
                <a:spcPts val="0"/>
              </a:spcBef>
              <a:spcAft>
                <a:spcPts val="0"/>
              </a:spcAft>
              <a:buNone/>
            </a:pPr>
            <a:endParaRPr lang="nl-NL"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09199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c6f543a85_0_6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c6f543a8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nl-NL"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37023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Hebben alle leerlingen nu een iPad?</a:t>
            </a:r>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43</a:t>
            </a:fld>
            <a:endParaRPr lang="nl-NL"/>
          </a:p>
        </p:txBody>
      </p:sp>
    </p:spTree>
    <p:extLst>
      <p:ext uri="{BB962C8B-B14F-4D97-AF65-F5344CB8AC3E}">
        <p14:creationId xmlns:p14="http://schemas.microsoft.com/office/powerpoint/2010/main" val="4117859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4</a:t>
            </a:fld>
            <a:endParaRPr lang="nl-NL"/>
          </a:p>
        </p:txBody>
      </p:sp>
    </p:spTree>
    <p:extLst>
      <p:ext uri="{BB962C8B-B14F-4D97-AF65-F5344CB8AC3E}">
        <p14:creationId xmlns:p14="http://schemas.microsoft.com/office/powerpoint/2010/main" val="1521041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afgelopen weken zijn de leerlingen die een eigen iPad hadden bij de ICT geweest. Mocht er nog geen afspraak zijn gemaakt of uw zoon of dochter heeft nog geen </a:t>
            </a:r>
            <a:r>
              <a:rPr lang="nl-NL" dirty="0" err="1"/>
              <a:t>Ipad</a:t>
            </a:r>
            <a:r>
              <a:rPr lang="nl-NL" dirty="0"/>
              <a:t>, graag zo snel mogelijk bestellen. </a:t>
            </a:r>
          </a:p>
          <a:p>
            <a:pPr lvl="0"/>
            <a:r>
              <a:rPr lang="nl-NL" sz="1200" dirty="0"/>
              <a:t>Ziek zijn / bezoek huisarts – altijd </a:t>
            </a:r>
            <a:r>
              <a:rPr lang="nl-NL" sz="1200" u="sng" dirty="0"/>
              <a:t>telefonisch</a:t>
            </a:r>
            <a:r>
              <a:rPr lang="nl-NL" sz="1200" dirty="0"/>
              <a:t> contact met receptie. Ziek naar huis, eerst melden bij conciërge. Docenten voeren absentie in Magister in voor 3e uur controle conciërge – naar huis bellen bij afwezigheid. Te laat, eerst melden bij conciërge</a:t>
            </a:r>
          </a:p>
          <a:p>
            <a:endParaRPr lang="nl-NL" dirty="0"/>
          </a:p>
          <a:p>
            <a:r>
              <a:rPr lang="nl-NL" dirty="0"/>
              <a:t>Graag afspraken zoveel mogelijk na/voor schooltijd inplannen. Mocht het niet anders kunnen kunt u de administratie mailen of in de ochtend bellen met de conciërges. </a:t>
            </a:r>
          </a:p>
          <a:p>
            <a:r>
              <a:rPr lang="nl-NL" dirty="0"/>
              <a:t>Telefoon thuis of in de kluis. VPN-verbinding, het leidt de leerlingen te veel af. </a:t>
            </a:r>
          </a:p>
          <a:p>
            <a:r>
              <a:rPr lang="nl-NL" dirty="0"/>
              <a:t>De cijfers worden dagelijks pas om 16:30u geüpload. Dit zorgt voor minder afleiding tijdens de lessen</a:t>
            </a:r>
          </a:p>
          <a:p>
            <a:endParaRPr lang="nl-NL" dirty="0"/>
          </a:p>
          <a:p>
            <a:r>
              <a:rPr lang="nl-NL" dirty="0"/>
              <a:t>Alle leerlingen krijgen een bibliotheekpas, ze kunnen tot hun 28</a:t>
            </a:r>
            <a:r>
              <a:rPr lang="nl-NL" baseline="30000" dirty="0"/>
              <a:t>ste</a:t>
            </a:r>
            <a:r>
              <a:rPr lang="nl-NL" dirty="0"/>
              <a:t> gratis naar de bibliotheek. Lezen is belangrijk</a:t>
            </a:r>
          </a:p>
          <a:p>
            <a:endParaRPr lang="nl-NL" dirty="0"/>
          </a:p>
          <a:p>
            <a:r>
              <a:rPr lang="nl-NL" dirty="0"/>
              <a:t>Telefoons zijn thuis of in de kluis. Het zorgt voor onrust als de telefoons in de tassen zitten. Stimuleer uw kind om de telefoon weg te leggen. </a:t>
            </a:r>
          </a:p>
          <a:p>
            <a:r>
              <a:rPr lang="nl-NL" dirty="0"/>
              <a:t>De leerlingen worden de laatste tijd met veel onwaarheden op sociale media geconfronteerd. Een voorbeeld hiervan is vorige week vrijdag. Hier ontstond onrust door. </a:t>
            </a:r>
          </a:p>
          <a:p>
            <a:r>
              <a:rPr lang="nl-NL" dirty="0"/>
              <a:t>De school staat in nauw contact met alle instanties en zal nooit onnodig risico nemen. Wij als school hopen dat dit eenmalig was. In de mentorlessen is aandacht voor sociale media en de invloed hiervan, hier gebruiken we lessen van </a:t>
            </a:r>
            <a:r>
              <a:rPr lang="nl-NL" dirty="0" err="1"/>
              <a:t>KiKid</a:t>
            </a:r>
            <a:r>
              <a:rPr lang="nl-NL" dirty="0"/>
              <a:t> voor</a:t>
            </a:r>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7</a:t>
            </a:fld>
            <a:endParaRPr lang="nl-NL"/>
          </a:p>
        </p:txBody>
      </p:sp>
    </p:spTree>
    <p:extLst>
      <p:ext uri="{BB962C8B-B14F-4D97-AF65-F5344CB8AC3E}">
        <p14:creationId xmlns:p14="http://schemas.microsoft.com/office/powerpoint/2010/main" val="1439544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8</a:t>
            </a:fld>
            <a:endParaRPr lang="nl-NL"/>
          </a:p>
        </p:txBody>
      </p:sp>
    </p:spTree>
    <p:extLst>
      <p:ext uri="{BB962C8B-B14F-4D97-AF65-F5344CB8AC3E}">
        <p14:creationId xmlns:p14="http://schemas.microsoft.com/office/powerpoint/2010/main" val="1124823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a:t>Hun taak is om er voor leerlingen te zijn wanneer deze niet bij de mentor of leerjaarcoördinator kunnen of durven aankloppen. </a:t>
            </a:r>
          </a:p>
          <a:p>
            <a:pPr fontAlgn="base"/>
            <a:r>
              <a:rPr lang="nl-NL" sz="1200"/>
              <a:t>Zij zullen alleen bij gevaar voor de leerling contact opnemen met de ouders, alles in overleg met de leerling.</a:t>
            </a:r>
          </a:p>
          <a:p>
            <a:endParaRPr lang="nl-NL"/>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11</a:t>
            </a:fld>
            <a:endParaRPr lang="nl-NL"/>
          </a:p>
        </p:txBody>
      </p:sp>
    </p:spTree>
    <p:extLst>
      <p:ext uri="{BB962C8B-B14F-4D97-AF65-F5344CB8AC3E}">
        <p14:creationId xmlns:p14="http://schemas.microsoft.com/office/powerpoint/2010/main" val="157682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Huiswerkklas: stilteruimte</a:t>
            </a:r>
          </a:p>
          <a:p>
            <a:r>
              <a:rPr lang="nl-NL" dirty="0"/>
              <a:t>Huiswerkbegeleiding Moeiteloos leren</a:t>
            </a:r>
          </a:p>
          <a:p>
            <a:r>
              <a:rPr lang="nl-NL" dirty="0"/>
              <a:t>Bijles </a:t>
            </a:r>
            <a:r>
              <a:rPr lang="nl-NL" dirty="0" err="1"/>
              <a:t>lyceo</a:t>
            </a:r>
            <a:r>
              <a:rPr lang="nl-NL" dirty="0"/>
              <a:t>: vakinhoudelijk online</a:t>
            </a:r>
          </a:p>
          <a:p>
            <a:r>
              <a:rPr lang="nl-NL" dirty="0"/>
              <a:t>(aanmelden via mentor)</a:t>
            </a:r>
          </a:p>
          <a:p>
            <a:endParaRPr lang="nl-NL" dirty="0"/>
          </a:p>
          <a:p>
            <a:r>
              <a:rPr lang="nl-NL" dirty="0"/>
              <a:t>Boost: sociaal-emotioneel</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13</a:t>
            </a:fld>
            <a:endParaRPr lang="nl-NL"/>
          </a:p>
        </p:txBody>
      </p:sp>
    </p:spTree>
    <p:extLst>
      <p:ext uri="{BB962C8B-B14F-4D97-AF65-F5344CB8AC3E}">
        <p14:creationId xmlns:p14="http://schemas.microsoft.com/office/powerpoint/2010/main" val="44924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NL" dirty="0"/>
              <a:t>Periode van 9 weken, NUMO</a:t>
            </a:r>
          </a:p>
          <a:p>
            <a:pPr lvl="1"/>
            <a:r>
              <a:rPr lang="nl-NL" dirty="0"/>
              <a:t>Indelen n.a.v. gegevens basisschool en overleg leerling</a:t>
            </a:r>
          </a:p>
          <a:p>
            <a:pPr lvl="1"/>
            <a:r>
              <a:rPr lang="nl-NL" dirty="0"/>
              <a:t>Na CITO VAS indelen op resultaten basisvaardigheden</a:t>
            </a:r>
          </a:p>
          <a:p>
            <a:pPr lvl="1"/>
            <a:r>
              <a:rPr lang="nl-NL" dirty="0"/>
              <a:t>Na eerste periode eventueel her/indelen n.a.v. cijfers in Magister </a:t>
            </a:r>
          </a:p>
          <a:p>
            <a:endParaRPr lang="nl-NL" dirty="0"/>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14</a:t>
            </a:fld>
            <a:endParaRPr lang="nl-NL"/>
          </a:p>
        </p:txBody>
      </p:sp>
    </p:spTree>
    <p:extLst>
      <p:ext uri="{BB962C8B-B14F-4D97-AF65-F5344CB8AC3E}">
        <p14:creationId xmlns:p14="http://schemas.microsoft.com/office/powerpoint/2010/main" val="2741100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Moeilteloos</a:t>
            </a:r>
            <a:r>
              <a:rPr lang="nl-NL" dirty="0"/>
              <a:t> leren brengt een advies uit of het verlengd wordt of niet na 8 weken</a:t>
            </a:r>
          </a:p>
        </p:txBody>
      </p:sp>
      <p:sp>
        <p:nvSpPr>
          <p:cNvPr id="4" name="Tijdelijke aanduiding voor dianummer 3"/>
          <p:cNvSpPr>
            <a:spLocks noGrp="1"/>
          </p:cNvSpPr>
          <p:nvPr>
            <p:ph type="sldNum" sz="quarter" idx="5"/>
          </p:nvPr>
        </p:nvSpPr>
        <p:spPr/>
        <p:txBody>
          <a:bodyPr/>
          <a:lstStyle/>
          <a:p>
            <a:fld id="{6F7291BC-E6E0-4CA2-BBDB-C2C98C0C57AD}" type="slidenum">
              <a:rPr lang="nl-NL" smtClean="0"/>
              <a:pPr/>
              <a:t>15</a:t>
            </a:fld>
            <a:endParaRPr lang="nl-NL"/>
          </a:p>
        </p:txBody>
      </p:sp>
    </p:spTree>
    <p:extLst>
      <p:ext uri="{BB962C8B-B14F-4D97-AF65-F5344CB8AC3E}">
        <p14:creationId xmlns:p14="http://schemas.microsoft.com/office/powerpoint/2010/main" val="3524989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stretch>
            <a:fillRect/>
          </a:stretch>
        </p:blipFill>
        <p:spPr>
          <a:xfrm>
            <a:off x="0" y="-145401"/>
            <a:ext cx="9903599" cy="7003401"/>
          </a:xfrm>
          <a:prstGeom prst="rect">
            <a:avLst/>
          </a:prstGeom>
        </p:spPr>
      </p:pic>
      <p:pic>
        <p:nvPicPr>
          <p:cNvPr id="12" name="Afbeelding 11"/>
          <p:cNvPicPr>
            <a:picLocks noChangeAspect="1"/>
          </p:cNvPicPr>
          <p:nvPr userDrawn="1"/>
        </p:nvPicPr>
        <p:blipFill>
          <a:blip r:embed="rId3"/>
          <a:stretch>
            <a:fillRect/>
          </a:stretch>
        </p:blipFill>
        <p:spPr>
          <a:xfrm>
            <a:off x="1724868" y="746236"/>
            <a:ext cx="6477370" cy="3662160"/>
          </a:xfrm>
          <a:prstGeom prst="rect">
            <a:avLst/>
          </a:prstGeom>
        </p:spPr>
      </p:pic>
      <p:sp>
        <p:nvSpPr>
          <p:cNvPr id="3" name="Ondertitel 2"/>
          <p:cNvSpPr>
            <a:spLocks noGrp="1"/>
          </p:cNvSpPr>
          <p:nvPr>
            <p:ph type="subTitle" idx="1" hasCustomPrompt="1"/>
          </p:nvPr>
        </p:nvSpPr>
        <p:spPr>
          <a:xfrm>
            <a:off x="911535" y="6176804"/>
            <a:ext cx="8114400" cy="432124"/>
          </a:xfrm>
        </p:spPr>
        <p:txBody>
          <a:bodyPr anchor="b" anchorCtr="1">
            <a:noAutofit/>
          </a:bodyPr>
          <a:lstStyle>
            <a:lvl1pPr marL="0" indent="0" algn="ctr">
              <a:buNone/>
              <a:defRPr sz="1600">
                <a:solidFill>
                  <a:schemeClr val="bg1"/>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lang="nl-NL" dirty="0"/>
              <a:t>Subtitel</a:t>
            </a:r>
          </a:p>
        </p:txBody>
      </p:sp>
      <p:sp>
        <p:nvSpPr>
          <p:cNvPr id="2" name="Titel 1"/>
          <p:cNvSpPr>
            <a:spLocks noGrp="1"/>
          </p:cNvSpPr>
          <p:nvPr>
            <p:ph type="ctrTitle" hasCustomPrompt="1"/>
          </p:nvPr>
        </p:nvSpPr>
        <p:spPr>
          <a:xfrm>
            <a:off x="906949" y="5301208"/>
            <a:ext cx="8113224" cy="864021"/>
          </a:xfrm>
        </p:spPr>
        <p:txBody>
          <a:bodyPr anchor="ctr" anchorCtr="1">
            <a:noAutofit/>
          </a:bodyPr>
          <a:lstStyle>
            <a:lvl1pPr algn="ctr">
              <a:defRPr sz="4800" b="0">
                <a:solidFill>
                  <a:schemeClr val="bg1"/>
                </a:solidFill>
              </a:defRPr>
            </a:lvl1pPr>
          </a:lstStyle>
          <a:p>
            <a:r>
              <a:rPr lang="nl-NL" dirty="0"/>
              <a:t>Titel</a:t>
            </a:r>
          </a:p>
        </p:txBody>
      </p:sp>
    </p:spTree>
    <p:extLst>
      <p:ext uri="{BB962C8B-B14F-4D97-AF65-F5344CB8AC3E}">
        <p14:creationId xmlns:p14="http://schemas.microsoft.com/office/powerpoint/2010/main" val="12398083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a:xfrm>
            <a:off x="495301" y="1918800"/>
            <a:ext cx="9133200" cy="4392000"/>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0DDEA2AC-86BF-477B-A9FA-3F156225783E}" type="datetime1">
              <a:rPr lang="nl-NL" smtClean="0"/>
              <a:t>23-09-2025</a:t>
            </a:fld>
            <a:endParaRPr lang="nl-NL"/>
          </a:p>
        </p:txBody>
      </p:sp>
      <p:sp>
        <p:nvSpPr>
          <p:cNvPr id="5" name="Tijdelijke aanduiding voor voettekst 4"/>
          <p:cNvSpPr>
            <a:spLocks noGrp="1"/>
          </p:cNvSpPr>
          <p:nvPr>
            <p:ph type="ftr" sz="quarter" idx="11"/>
          </p:nvPr>
        </p:nvSpPr>
        <p:spPr>
          <a:xfrm>
            <a:off x="2806700" y="6356350"/>
            <a:ext cx="4292600" cy="360000"/>
          </a:xfrm>
          <a:prstGeom prst="rect">
            <a:avLst/>
          </a:prstGeom>
        </p:spPr>
        <p:txBody>
          <a:bodyPr/>
          <a:lstStyle/>
          <a:p>
            <a:endParaRPr lang="nl-NL"/>
          </a:p>
        </p:txBody>
      </p:sp>
      <p:sp>
        <p:nvSpPr>
          <p:cNvPr id="6" name="Tijdelijke aanduiding voor dianummer 5"/>
          <p:cNvSpPr>
            <a:spLocks noGrp="1"/>
          </p:cNvSpPr>
          <p:nvPr>
            <p:ph type="sldNum" sz="quarter" idx="12"/>
          </p:nvPr>
        </p:nvSpPr>
        <p:spPr/>
        <p:txBody>
          <a:bodyPr/>
          <a:lstStyle/>
          <a:p>
            <a:fld id="{97319134-00E8-41ED-9134-B033D512BA9E}" type="slidenum">
              <a:rPr lang="nl-NL" smtClean="0"/>
              <a:pPr/>
              <a:t>‹nr.›</a:t>
            </a:fld>
            <a:endParaRPr lang="nl-NL"/>
          </a:p>
        </p:txBody>
      </p:sp>
    </p:spTree>
    <p:extLst>
      <p:ext uri="{BB962C8B-B14F-4D97-AF65-F5344CB8AC3E}">
        <p14:creationId xmlns:p14="http://schemas.microsoft.com/office/powerpoint/2010/main" val="1042173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inhoud 2"/>
          <p:cNvSpPr>
            <a:spLocks noGrp="1"/>
          </p:cNvSpPr>
          <p:nvPr>
            <p:ph sz="half" idx="1"/>
          </p:nvPr>
        </p:nvSpPr>
        <p:spPr>
          <a:xfrm>
            <a:off x="495300" y="1918801"/>
            <a:ext cx="4375150" cy="4390520"/>
          </a:xfrm>
        </p:spPr>
        <p:txBody>
          <a:bodyPr/>
          <a:lstStyle>
            <a:lvl1pPr>
              <a:defRPr sz="2000"/>
            </a:lvl1pPr>
            <a:lvl2pPr>
              <a:defRPr sz="1800"/>
            </a:lvl2pPr>
            <a:lvl3pPr>
              <a:defRPr sz="1600"/>
            </a:lvl3pPr>
            <a:lvl4pPr>
              <a:defRPr sz="1400"/>
            </a:lvl4pPr>
            <a:lvl5pPr>
              <a:defRPr sz="1200"/>
            </a:lvl5pPr>
            <a:lvl6pPr>
              <a:defRPr sz="1950"/>
            </a:lvl6pPr>
            <a:lvl7pPr>
              <a:defRPr sz="1950"/>
            </a:lvl7pPr>
            <a:lvl8pPr>
              <a:defRPr sz="1950"/>
            </a:lvl8pPr>
            <a:lvl9pPr>
              <a:defRPr sz="1950"/>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5035550" y="1918801"/>
            <a:ext cx="4375150" cy="4390520"/>
          </a:xfrm>
        </p:spPr>
        <p:txBody>
          <a:bodyPr/>
          <a:lstStyle>
            <a:lvl1pPr>
              <a:defRPr sz="2000"/>
            </a:lvl1pPr>
            <a:lvl2pPr>
              <a:defRPr sz="1800"/>
            </a:lvl2pPr>
            <a:lvl3pPr>
              <a:defRPr sz="1600"/>
            </a:lvl3pPr>
            <a:lvl4pPr>
              <a:defRPr sz="1400"/>
            </a:lvl4pPr>
            <a:lvl5pPr>
              <a:defRPr sz="1200"/>
            </a:lvl5pPr>
            <a:lvl6pPr>
              <a:defRPr sz="1950"/>
            </a:lvl6pPr>
            <a:lvl7pPr>
              <a:defRPr sz="1950"/>
            </a:lvl7pPr>
            <a:lvl8pPr>
              <a:defRPr sz="1950"/>
            </a:lvl8pPr>
            <a:lvl9pPr>
              <a:defRPr sz="1950"/>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p>
            <a:fld id="{B3249DC5-0020-48E5-AA23-51CFCD81406A}" type="datetime1">
              <a:rPr lang="nl-NL" smtClean="0"/>
              <a:t>23-09-2025</a:t>
            </a:fld>
            <a:endParaRPr lang="nl-NL"/>
          </a:p>
        </p:txBody>
      </p:sp>
      <p:sp>
        <p:nvSpPr>
          <p:cNvPr id="6" name="Tijdelijke aanduiding voor voettekst 5"/>
          <p:cNvSpPr>
            <a:spLocks noGrp="1"/>
          </p:cNvSpPr>
          <p:nvPr>
            <p:ph type="ftr" sz="quarter" idx="11"/>
          </p:nvPr>
        </p:nvSpPr>
        <p:spPr>
          <a:xfrm>
            <a:off x="2806700" y="6356350"/>
            <a:ext cx="4292600" cy="360000"/>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7099300" y="6356350"/>
            <a:ext cx="2534400" cy="360000"/>
          </a:xfrm>
        </p:spPr>
        <p:txBody>
          <a:bodyPr/>
          <a:lstStyle/>
          <a:p>
            <a:fld id="{97319134-00E8-41ED-9134-B033D512BA9E}" type="slidenum">
              <a:rPr lang="nl-NL" smtClean="0"/>
              <a:pPr/>
              <a:t>‹nr.›</a:t>
            </a:fld>
            <a:endParaRPr lang="nl-NL"/>
          </a:p>
        </p:txBody>
      </p:sp>
    </p:spTree>
    <p:extLst>
      <p:ext uri="{BB962C8B-B14F-4D97-AF65-F5344CB8AC3E}">
        <p14:creationId xmlns:p14="http://schemas.microsoft.com/office/powerpoint/2010/main" val="8008509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495301" y="490661"/>
            <a:ext cx="6797960" cy="705600"/>
          </a:xfrm>
        </p:spPr>
        <p:txBody>
          <a:bodyPr/>
          <a:lstStyle/>
          <a:p>
            <a:r>
              <a:rPr lang="nl-NL"/>
              <a:t>Klik om de stijl te bewerken</a:t>
            </a:r>
          </a:p>
        </p:txBody>
      </p:sp>
      <p:sp>
        <p:nvSpPr>
          <p:cNvPr id="10" name="Tijdelijke aanduiding voor afbeelding 9"/>
          <p:cNvSpPr>
            <a:spLocks noGrp="1"/>
          </p:cNvSpPr>
          <p:nvPr>
            <p:ph type="pic" sz="quarter" idx="10" hasCustomPrompt="1"/>
          </p:nvPr>
        </p:nvSpPr>
        <p:spPr>
          <a:xfrm>
            <a:off x="0" y="1916112"/>
            <a:ext cx="9906000" cy="4941887"/>
          </a:xfrm>
        </p:spPr>
        <p:txBody>
          <a:bodyPr/>
          <a:lstStyle>
            <a:lvl1pPr marL="0" indent="0" algn="ctr">
              <a:buNone/>
              <a:defRPr sz="1800">
                <a:solidFill>
                  <a:schemeClr val="accent1"/>
                </a:solidFill>
              </a:defRPr>
            </a:lvl1pPr>
          </a:lstStyle>
          <a:p>
            <a:r>
              <a:rPr lang="nl-NL"/>
              <a:t>Klik op het pictogram om een afbeelding toe te voegen</a:t>
            </a:r>
          </a:p>
        </p:txBody>
      </p:sp>
    </p:spTree>
    <p:extLst>
      <p:ext uri="{BB962C8B-B14F-4D97-AF65-F5344CB8AC3E}">
        <p14:creationId xmlns:p14="http://schemas.microsoft.com/office/powerpoint/2010/main" val="4064582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5AB230C7-292A-4534-AAEF-1FE820C53E55}" type="datetime1">
              <a:rPr lang="nl-NL" smtClean="0"/>
              <a:t>23-09-2025</a:t>
            </a:fld>
            <a:endParaRPr lang="nl-NL"/>
          </a:p>
        </p:txBody>
      </p:sp>
      <p:sp>
        <p:nvSpPr>
          <p:cNvPr id="4" name="Tijdelijke aanduiding voor voettekst 3"/>
          <p:cNvSpPr>
            <a:spLocks noGrp="1"/>
          </p:cNvSpPr>
          <p:nvPr>
            <p:ph type="ftr" sz="quarter" idx="11"/>
          </p:nvPr>
        </p:nvSpPr>
        <p:spPr>
          <a:xfrm>
            <a:off x="2806701" y="6356350"/>
            <a:ext cx="4292600" cy="360000"/>
          </a:xfrm>
          <a:prstGeom prst="rect">
            <a:avLst/>
          </a:prstGeom>
        </p:spPr>
        <p:txBody>
          <a:bodyPr/>
          <a:lstStyle/>
          <a:p>
            <a:endParaRPr lang="nl-NL"/>
          </a:p>
        </p:txBody>
      </p:sp>
      <p:sp>
        <p:nvSpPr>
          <p:cNvPr id="5" name="Tijdelijke aanduiding voor dianummer 4"/>
          <p:cNvSpPr>
            <a:spLocks noGrp="1"/>
          </p:cNvSpPr>
          <p:nvPr>
            <p:ph type="sldNum" sz="quarter" idx="12"/>
          </p:nvPr>
        </p:nvSpPr>
        <p:spPr/>
        <p:txBody>
          <a:bodyPr/>
          <a:lstStyle/>
          <a:p>
            <a:fld id="{97319134-00E8-41ED-9134-B033D512BA9E}" type="slidenum">
              <a:rPr lang="nl-NL" smtClean="0"/>
              <a:pPr/>
              <a:t>‹nr.›</a:t>
            </a:fld>
            <a:endParaRPr lang="nl-NL"/>
          </a:p>
        </p:txBody>
      </p:sp>
    </p:spTree>
    <p:extLst>
      <p:ext uri="{BB962C8B-B14F-4D97-AF65-F5344CB8AC3E}">
        <p14:creationId xmlns:p14="http://schemas.microsoft.com/office/powerpoint/2010/main" val="32282881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F3870AE-D198-48AC-8688-25FB74FC8071}" type="datetime1">
              <a:rPr lang="nl-NL" smtClean="0"/>
              <a:t>23-09-2025</a:t>
            </a:fld>
            <a:endParaRPr lang="nl-NL"/>
          </a:p>
        </p:txBody>
      </p:sp>
      <p:sp>
        <p:nvSpPr>
          <p:cNvPr id="3" name="Tijdelijke aanduiding voor voettekst 2"/>
          <p:cNvSpPr>
            <a:spLocks noGrp="1"/>
          </p:cNvSpPr>
          <p:nvPr>
            <p:ph type="ftr" sz="quarter" idx="11"/>
          </p:nvPr>
        </p:nvSpPr>
        <p:spPr>
          <a:xfrm>
            <a:off x="2806700" y="6356350"/>
            <a:ext cx="4292600" cy="360000"/>
          </a:xfrm>
          <a:prstGeom prst="rect">
            <a:avLst/>
          </a:prstGeom>
        </p:spPr>
        <p:txBody>
          <a:bodyPr/>
          <a:lstStyle/>
          <a:p>
            <a:endParaRPr lang="nl-NL"/>
          </a:p>
        </p:txBody>
      </p:sp>
      <p:sp>
        <p:nvSpPr>
          <p:cNvPr id="4" name="Tijdelijke aanduiding voor dianummer 3"/>
          <p:cNvSpPr>
            <a:spLocks noGrp="1"/>
          </p:cNvSpPr>
          <p:nvPr>
            <p:ph type="sldNum" sz="quarter" idx="12"/>
          </p:nvPr>
        </p:nvSpPr>
        <p:spPr/>
        <p:txBody>
          <a:bodyPr/>
          <a:lstStyle/>
          <a:p>
            <a:fld id="{97319134-00E8-41ED-9134-B033D512BA9E}" type="slidenum">
              <a:rPr lang="nl-NL" smtClean="0"/>
              <a:pPr/>
              <a:t>‹nr.›</a:t>
            </a:fld>
            <a:endParaRPr lang="nl-NL"/>
          </a:p>
        </p:txBody>
      </p:sp>
      <p:pic>
        <p:nvPicPr>
          <p:cNvPr id="5" name="Afbeelding 4"/>
          <p:cNvPicPr>
            <a:picLocks noChangeAspect="1"/>
          </p:cNvPicPr>
          <p:nvPr userDrawn="1"/>
        </p:nvPicPr>
        <p:blipFill>
          <a:blip r:embed="rId2"/>
          <a:stretch>
            <a:fillRect/>
          </a:stretch>
        </p:blipFill>
        <p:spPr>
          <a:xfrm>
            <a:off x="7488507" y="368168"/>
            <a:ext cx="2138393" cy="1116000"/>
          </a:xfrm>
          <a:prstGeom prst="rect">
            <a:avLst/>
          </a:prstGeom>
        </p:spPr>
      </p:pic>
    </p:spTree>
    <p:extLst>
      <p:ext uri="{BB962C8B-B14F-4D97-AF65-F5344CB8AC3E}">
        <p14:creationId xmlns:p14="http://schemas.microsoft.com/office/powerpoint/2010/main" val="37014402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cxnSp>
        <p:nvCxnSpPr>
          <p:cNvPr id="22" name="Google Shape;22;p4"/>
          <p:cNvCxnSpPr/>
          <p:nvPr/>
        </p:nvCxnSpPr>
        <p:spPr>
          <a:xfrm>
            <a:off x="2684201" y="554200"/>
            <a:ext cx="676455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684201" y="6320000"/>
            <a:ext cx="676455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60631" y="554200"/>
            <a:ext cx="198575"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600271" y="767933"/>
            <a:ext cx="6848400" cy="8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610955" y="2127701"/>
            <a:ext cx="6848400" cy="4003200"/>
          </a:xfrm>
          <a:prstGeom prst="rect">
            <a:avLst/>
          </a:prstGeom>
        </p:spPr>
        <p:txBody>
          <a:bodyPr spcFirstLastPara="1" wrap="square" lIns="91425" tIns="91425" rIns="91425" bIns="91425" anchor="t" anchorCtr="0">
            <a:noAutofit/>
          </a:bodyPr>
          <a:lstStyle>
            <a:lvl1pPr marL="495285" lvl="0" indent="-371464">
              <a:spcBef>
                <a:spcPts val="0"/>
              </a:spcBef>
              <a:spcAft>
                <a:spcPts val="0"/>
              </a:spcAft>
              <a:buSzPts val="1800"/>
              <a:buChar char="●"/>
              <a:defRPr/>
            </a:lvl1pPr>
            <a:lvl2pPr marL="990570" lvl="1" indent="-343948">
              <a:spcBef>
                <a:spcPts val="1733"/>
              </a:spcBef>
              <a:spcAft>
                <a:spcPts val="0"/>
              </a:spcAft>
              <a:buSzPts val="1400"/>
              <a:buChar char="○"/>
              <a:defRPr/>
            </a:lvl2pPr>
            <a:lvl3pPr marL="1485854" lvl="2" indent="-343948">
              <a:spcBef>
                <a:spcPts val="1733"/>
              </a:spcBef>
              <a:spcAft>
                <a:spcPts val="0"/>
              </a:spcAft>
              <a:buSzPts val="1400"/>
              <a:buChar char="■"/>
              <a:defRPr/>
            </a:lvl3pPr>
            <a:lvl4pPr marL="1981139" lvl="3" indent="-343948">
              <a:spcBef>
                <a:spcPts val="1733"/>
              </a:spcBef>
              <a:spcAft>
                <a:spcPts val="0"/>
              </a:spcAft>
              <a:buSzPts val="1400"/>
              <a:buChar char="●"/>
              <a:defRPr/>
            </a:lvl4pPr>
            <a:lvl5pPr marL="2476424" lvl="4" indent="-343948">
              <a:spcBef>
                <a:spcPts val="1733"/>
              </a:spcBef>
              <a:spcAft>
                <a:spcPts val="0"/>
              </a:spcAft>
              <a:buSzPts val="1400"/>
              <a:buChar char="○"/>
              <a:defRPr/>
            </a:lvl5pPr>
            <a:lvl6pPr marL="2971709" lvl="5" indent="-343948">
              <a:spcBef>
                <a:spcPts val="1733"/>
              </a:spcBef>
              <a:spcAft>
                <a:spcPts val="0"/>
              </a:spcAft>
              <a:buSzPts val="1400"/>
              <a:buChar char="■"/>
              <a:defRPr/>
            </a:lvl6pPr>
            <a:lvl7pPr marL="3466993" lvl="6" indent="-343948">
              <a:spcBef>
                <a:spcPts val="1733"/>
              </a:spcBef>
              <a:spcAft>
                <a:spcPts val="0"/>
              </a:spcAft>
              <a:buSzPts val="1400"/>
              <a:buChar char="●"/>
              <a:defRPr/>
            </a:lvl7pPr>
            <a:lvl8pPr marL="3962278" lvl="7" indent="-343948">
              <a:spcBef>
                <a:spcPts val="1733"/>
              </a:spcBef>
              <a:spcAft>
                <a:spcPts val="0"/>
              </a:spcAft>
              <a:buSzPts val="1400"/>
              <a:buChar char="○"/>
              <a:defRPr/>
            </a:lvl8pPr>
            <a:lvl9pPr marL="4457563" lvl="8" indent="-343948">
              <a:spcBef>
                <a:spcPts val="1733"/>
              </a:spcBef>
              <a:spcAft>
                <a:spcPts val="1733"/>
              </a:spcAft>
              <a:buSzPts val="1400"/>
              <a:buChar char="■"/>
              <a:defRPr/>
            </a:lvl9pPr>
          </a:lstStyle>
          <a:p>
            <a:endParaRPr/>
          </a:p>
        </p:txBody>
      </p:sp>
      <p:sp>
        <p:nvSpPr>
          <p:cNvPr id="27" name="Google Shape;27;p4"/>
          <p:cNvSpPr txBox="1">
            <a:spLocks noGrp="1"/>
          </p:cNvSpPr>
          <p:nvPr>
            <p:ph type="sldNum" idx="12"/>
          </p:nvPr>
        </p:nvSpPr>
        <p:spPr>
          <a:xfrm>
            <a:off x="9206166" y="6251679"/>
            <a:ext cx="59442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175393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cxnSp>
        <p:nvCxnSpPr>
          <p:cNvPr id="40" name="Google Shape;40;p7"/>
          <p:cNvCxnSpPr/>
          <p:nvPr/>
        </p:nvCxnSpPr>
        <p:spPr>
          <a:xfrm>
            <a:off x="460631" y="554200"/>
            <a:ext cx="198575"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46125" y="1248800"/>
            <a:ext cx="3042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600"/>
            </a:lvl1pPr>
            <a:lvl2pPr lvl="1">
              <a:spcBef>
                <a:spcPts val="0"/>
              </a:spcBef>
              <a:spcAft>
                <a:spcPts val="0"/>
              </a:spcAft>
              <a:buSzPts val="2400"/>
              <a:buNone/>
              <a:defRPr sz="2600"/>
            </a:lvl2pPr>
            <a:lvl3pPr lvl="2">
              <a:spcBef>
                <a:spcPts val="0"/>
              </a:spcBef>
              <a:spcAft>
                <a:spcPts val="0"/>
              </a:spcAft>
              <a:buSzPts val="2400"/>
              <a:buNone/>
              <a:defRPr sz="2600"/>
            </a:lvl3pPr>
            <a:lvl4pPr lvl="3">
              <a:spcBef>
                <a:spcPts val="0"/>
              </a:spcBef>
              <a:spcAft>
                <a:spcPts val="0"/>
              </a:spcAft>
              <a:buSzPts val="2400"/>
              <a:buNone/>
              <a:defRPr sz="2600"/>
            </a:lvl4pPr>
            <a:lvl5pPr lvl="4">
              <a:spcBef>
                <a:spcPts val="0"/>
              </a:spcBef>
              <a:spcAft>
                <a:spcPts val="0"/>
              </a:spcAft>
              <a:buSzPts val="2400"/>
              <a:buNone/>
              <a:defRPr sz="2600"/>
            </a:lvl5pPr>
            <a:lvl6pPr lvl="5">
              <a:spcBef>
                <a:spcPts val="0"/>
              </a:spcBef>
              <a:spcAft>
                <a:spcPts val="0"/>
              </a:spcAft>
              <a:buSzPts val="2400"/>
              <a:buNone/>
              <a:defRPr sz="2600"/>
            </a:lvl6pPr>
            <a:lvl7pPr lvl="6">
              <a:spcBef>
                <a:spcPts val="0"/>
              </a:spcBef>
              <a:spcAft>
                <a:spcPts val="0"/>
              </a:spcAft>
              <a:buSzPts val="2400"/>
              <a:buNone/>
              <a:defRPr sz="2600"/>
            </a:lvl7pPr>
            <a:lvl8pPr lvl="7">
              <a:spcBef>
                <a:spcPts val="0"/>
              </a:spcBef>
              <a:spcAft>
                <a:spcPts val="0"/>
              </a:spcAft>
              <a:buSzPts val="2400"/>
              <a:buNone/>
              <a:defRPr sz="2600"/>
            </a:lvl8pPr>
            <a:lvl9pPr lvl="8">
              <a:spcBef>
                <a:spcPts val="0"/>
              </a:spcBef>
              <a:spcAft>
                <a:spcPts val="0"/>
              </a:spcAft>
              <a:buSzPts val="2400"/>
              <a:buNone/>
              <a:defRPr sz="2600"/>
            </a:lvl9pPr>
          </a:lstStyle>
          <a:p>
            <a:endParaRPr/>
          </a:p>
        </p:txBody>
      </p:sp>
      <p:sp>
        <p:nvSpPr>
          <p:cNvPr id="42" name="Google Shape;42;p7"/>
          <p:cNvSpPr txBox="1">
            <a:spLocks noGrp="1"/>
          </p:cNvSpPr>
          <p:nvPr>
            <p:ph type="body" idx="1"/>
          </p:nvPr>
        </p:nvSpPr>
        <p:spPr>
          <a:xfrm>
            <a:off x="346125" y="2462405"/>
            <a:ext cx="3042000" cy="3741600"/>
          </a:xfrm>
          <a:prstGeom prst="rect">
            <a:avLst/>
          </a:prstGeom>
        </p:spPr>
        <p:txBody>
          <a:bodyPr spcFirstLastPara="1" wrap="square" lIns="91425" tIns="91425" rIns="91425" bIns="91425" anchor="t" anchorCtr="0">
            <a:noAutofit/>
          </a:bodyPr>
          <a:lstStyle>
            <a:lvl1pPr marL="495285" lvl="0" indent="-330190">
              <a:spcBef>
                <a:spcPts val="0"/>
              </a:spcBef>
              <a:spcAft>
                <a:spcPts val="0"/>
              </a:spcAft>
              <a:buSzPts val="1200"/>
              <a:buChar char="●"/>
              <a:defRPr sz="1300"/>
            </a:lvl1pPr>
            <a:lvl2pPr marL="990570" lvl="1" indent="-330190">
              <a:spcBef>
                <a:spcPts val="1733"/>
              </a:spcBef>
              <a:spcAft>
                <a:spcPts val="0"/>
              </a:spcAft>
              <a:buSzPts val="1200"/>
              <a:buChar char="○"/>
              <a:defRPr sz="1300"/>
            </a:lvl2pPr>
            <a:lvl3pPr marL="1485854" lvl="2" indent="-330190">
              <a:spcBef>
                <a:spcPts val="1733"/>
              </a:spcBef>
              <a:spcAft>
                <a:spcPts val="0"/>
              </a:spcAft>
              <a:buSzPts val="1200"/>
              <a:buChar char="■"/>
              <a:defRPr sz="1300"/>
            </a:lvl3pPr>
            <a:lvl4pPr marL="1981139" lvl="3" indent="-330190">
              <a:spcBef>
                <a:spcPts val="1733"/>
              </a:spcBef>
              <a:spcAft>
                <a:spcPts val="0"/>
              </a:spcAft>
              <a:buSzPts val="1200"/>
              <a:buChar char="●"/>
              <a:defRPr sz="1300"/>
            </a:lvl4pPr>
            <a:lvl5pPr marL="2476424" lvl="4" indent="-330190">
              <a:spcBef>
                <a:spcPts val="1733"/>
              </a:spcBef>
              <a:spcAft>
                <a:spcPts val="0"/>
              </a:spcAft>
              <a:buSzPts val="1200"/>
              <a:buChar char="○"/>
              <a:defRPr sz="1300"/>
            </a:lvl5pPr>
            <a:lvl6pPr marL="2971709" lvl="5" indent="-330190">
              <a:spcBef>
                <a:spcPts val="1733"/>
              </a:spcBef>
              <a:spcAft>
                <a:spcPts val="0"/>
              </a:spcAft>
              <a:buSzPts val="1200"/>
              <a:buChar char="■"/>
              <a:defRPr sz="1300"/>
            </a:lvl6pPr>
            <a:lvl7pPr marL="3466993" lvl="6" indent="-330190">
              <a:spcBef>
                <a:spcPts val="1733"/>
              </a:spcBef>
              <a:spcAft>
                <a:spcPts val="0"/>
              </a:spcAft>
              <a:buSzPts val="1200"/>
              <a:buChar char="●"/>
              <a:defRPr sz="1300"/>
            </a:lvl7pPr>
            <a:lvl8pPr marL="3962278" lvl="7" indent="-330190">
              <a:spcBef>
                <a:spcPts val="1733"/>
              </a:spcBef>
              <a:spcAft>
                <a:spcPts val="0"/>
              </a:spcAft>
              <a:buSzPts val="1200"/>
              <a:buChar char="○"/>
              <a:defRPr sz="1300"/>
            </a:lvl8pPr>
            <a:lvl9pPr marL="4457563" lvl="8" indent="-330190">
              <a:spcBef>
                <a:spcPts val="1733"/>
              </a:spcBef>
              <a:spcAft>
                <a:spcPts val="1733"/>
              </a:spcAft>
              <a:buSzPts val="1200"/>
              <a:buChar char="■"/>
              <a:defRPr sz="1300"/>
            </a:lvl9pPr>
          </a:lstStyle>
          <a:p>
            <a:endParaRPr/>
          </a:p>
        </p:txBody>
      </p:sp>
      <p:sp>
        <p:nvSpPr>
          <p:cNvPr id="43" name="Google Shape;43;p7"/>
          <p:cNvSpPr txBox="1">
            <a:spLocks noGrp="1"/>
          </p:cNvSpPr>
          <p:nvPr>
            <p:ph type="sldNum" idx="12"/>
          </p:nvPr>
        </p:nvSpPr>
        <p:spPr>
          <a:xfrm>
            <a:off x="9206166" y="6251679"/>
            <a:ext cx="59442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4290300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50000">
              <a:srgbClr val="08114B"/>
            </a:gs>
            <a:gs pos="0">
              <a:srgbClr val="010305"/>
            </a:gs>
            <a:gs pos="100000">
              <a:srgbClr val="5A6992"/>
            </a:gs>
          </a:gsLst>
          <a:lin ang="5400000" scaled="1"/>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95301" y="490662"/>
            <a:ext cx="6797960" cy="706090"/>
          </a:xfrm>
          <a:prstGeom prst="rect">
            <a:avLst/>
          </a:prstGeom>
        </p:spPr>
        <p:txBody>
          <a:bodyPr vert="horz" lIns="0" tIns="45720" rIns="0" bIns="45720" rtlCol="0" anchor="ctr">
            <a:noAutofit/>
          </a:bodyPr>
          <a:lstStyle/>
          <a:p>
            <a:r>
              <a:rPr lang="nl-NL" dirty="0"/>
              <a:t>Klik om de stijl te bewerken</a:t>
            </a:r>
          </a:p>
        </p:txBody>
      </p:sp>
      <p:sp>
        <p:nvSpPr>
          <p:cNvPr id="3" name="Tijdelijke aanduiding voor tekst 2"/>
          <p:cNvSpPr>
            <a:spLocks noGrp="1"/>
          </p:cNvSpPr>
          <p:nvPr>
            <p:ph type="body" idx="1"/>
          </p:nvPr>
        </p:nvSpPr>
        <p:spPr>
          <a:xfrm>
            <a:off x="495300" y="1916113"/>
            <a:ext cx="9131600" cy="4393207"/>
          </a:xfrm>
          <a:prstGeom prst="rect">
            <a:avLst/>
          </a:prstGeom>
        </p:spPr>
        <p:txBody>
          <a:bodyPr vert="horz" lIns="0" tIns="4572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495300" y="6356350"/>
            <a:ext cx="2311400" cy="360000"/>
          </a:xfrm>
          <a:prstGeom prst="rect">
            <a:avLst/>
          </a:prstGeom>
        </p:spPr>
        <p:txBody>
          <a:bodyPr vert="horz" lIns="91440" tIns="45720" rIns="91440" bIns="45720" rtlCol="0" anchor="ctr"/>
          <a:lstStyle>
            <a:lvl1pPr algn="l">
              <a:defRPr sz="1083">
                <a:solidFill>
                  <a:schemeClr val="bg1"/>
                </a:solidFill>
              </a:defRPr>
            </a:lvl1pPr>
          </a:lstStyle>
          <a:p>
            <a:fld id="{5A71EE03-C52B-4985-AE62-168D8F56032B}" type="datetime1">
              <a:rPr lang="nl-NL" smtClean="0"/>
              <a:pPr/>
              <a:t>23-09-2025</a:t>
            </a:fld>
            <a:endParaRPr lang="nl-NL"/>
          </a:p>
        </p:txBody>
      </p:sp>
      <p:sp>
        <p:nvSpPr>
          <p:cNvPr id="6" name="Tijdelijke aanduiding voor dianummer 5"/>
          <p:cNvSpPr>
            <a:spLocks noGrp="1"/>
          </p:cNvSpPr>
          <p:nvPr>
            <p:ph type="sldNum" sz="quarter" idx="4"/>
          </p:nvPr>
        </p:nvSpPr>
        <p:spPr>
          <a:xfrm>
            <a:off x="7176556" y="6356350"/>
            <a:ext cx="2534973" cy="360000"/>
          </a:xfrm>
          <a:prstGeom prst="rect">
            <a:avLst/>
          </a:prstGeom>
        </p:spPr>
        <p:txBody>
          <a:bodyPr vert="horz" lIns="91440" tIns="45720" rIns="91440" bIns="45720" rtlCol="0" anchor="ctr"/>
          <a:lstStyle>
            <a:lvl1pPr algn="r">
              <a:defRPr sz="1083">
                <a:solidFill>
                  <a:schemeClr val="bg1"/>
                </a:solidFill>
              </a:defRPr>
            </a:lvl1pPr>
          </a:lstStyle>
          <a:p>
            <a:fld id="{97319134-00E8-41ED-9134-B033D512BA9E}" type="slidenum">
              <a:rPr lang="nl-NL" smtClean="0"/>
              <a:pPr/>
              <a:t>‹nr.›</a:t>
            </a:fld>
            <a:endParaRPr lang="nl-NL"/>
          </a:p>
        </p:txBody>
      </p:sp>
      <p:sp>
        <p:nvSpPr>
          <p:cNvPr id="10" name="Tijdelijke aanduiding voor voettekst 4"/>
          <p:cNvSpPr>
            <a:spLocks noGrp="1"/>
          </p:cNvSpPr>
          <p:nvPr>
            <p:ph type="ftr" sz="quarter" idx="3"/>
          </p:nvPr>
        </p:nvSpPr>
        <p:spPr>
          <a:xfrm>
            <a:off x="2806700" y="6356350"/>
            <a:ext cx="4292600" cy="360000"/>
          </a:xfrm>
          <a:prstGeom prst="rect">
            <a:avLst/>
          </a:prstGeom>
          <a:noFill/>
        </p:spPr>
        <p:txBody>
          <a:bodyPr anchor="ctr" anchorCtr="0"/>
          <a:lstStyle>
            <a:lvl1pPr algn="ctr">
              <a:defRPr lang="nl-NL" sz="1083" b="0" kern="1200" dirty="0">
                <a:solidFill>
                  <a:schemeClr val="bg1"/>
                </a:solidFill>
                <a:latin typeface="+mn-lt"/>
                <a:ea typeface="+mn-ea"/>
                <a:cs typeface="+mn-cs"/>
              </a:defRPr>
            </a:lvl1pPr>
          </a:lstStyle>
          <a:p>
            <a:endParaRPr lang="nl-NL"/>
          </a:p>
        </p:txBody>
      </p:sp>
      <p:pic>
        <p:nvPicPr>
          <p:cNvPr id="7" name="Afbeelding 6"/>
          <p:cNvPicPr>
            <a:picLocks noChangeAspect="1"/>
          </p:cNvPicPr>
          <p:nvPr userDrawn="1"/>
        </p:nvPicPr>
        <p:blipFill>
          <a:blip r:embed="rId10"/>
          <a:stretch>
            <a:fillRect/>
          </a:stretch>
        </p:blipFill>
        <p:spPr>
          <a:xfrm>
            <a:off x="7488507" y="368168"/>
            <a:ext cx="2138393" cy="1116000"/>
          </a:xfrm>
          <a:prstGeom prst="rect">
            <a:avLst/>
          </a:prstGeom>
        </p:spPr>
      </p:pic>
      <p:cxnSp>
        <p:nvCxnSpPr>
          <p:cNvPr id="8" name="Rechte verbindingslijn 7"/>
          <p:cNvCxnSpPr/>
          <p:nvPr userDrawn="1"/>
        </p:nvCxnSpPr>
        <p:spPr>
          <a:xfrm>
            <a:off x="495301" y="1267950"/>
            <a:ext cx="67979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53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4" r:id="rId5"/>
    <p:sldLayoutId id="2147483655" r:id="rId6"/>
    <p:sldLayoutId id="2147483657" r:id="rId7"/>
    <p:sldLayoutId id="2147483658" r:id="rId8"/>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hf sldNum="0" hdr="0" ftr="0" dt="0"/>
  <p:txStyles>
    <p:titleStyle>
      <a:lvl1pPr algn="l" defTabSz="990570" rtl="0" eaLnBrk="1" latinLnBrk="0" hangingPunct="1">
        <a:spcBef>
          <a:spcPct val="0"/>
        </a:spcBef>
        <a:buNone/>
        <a:defRPr sz="3000" b="1" kern="1200">
          <a:solidFill>
            <a:schemeClr val="accent1"/>
          </a:solidFill>
          <a:latin typeface="+mj-lt"/>
          <a:ea typeface="+mj-ea"/>
          <a:cs typeface="+mj-cs"/>
        </a:defRPr>
      </a:lvl1pPr>
    </p:titleStyle>
    <p:bodyStyle>
      <a:lvl1pPr marL="192611" indent="-192611" algn="l" defTabSz="990570" rtl="0" eaLnBrk="1" latinLnBrk="0" hangingPunct="1">
        <a:spcBef>
          <a:spcPct val="20000"/>
        </a:spcBef>
        <a:buClr>
          <a:schemeClr val="accent1"/>
        </a:buClr>
        <a:buFont typeface="Arial" panose="020B0604020202020204" pitchFamily="34" charset="0"/>
        <a:buChar char="•"/>
        <a:defRPr sz="2600" kern="1200">
          <a:solidFill>
            <a:schemeClr val="bg1"/>
          </a:solidFill>
          <a:latin typeface="+mn-lt"/>
          <a:ea typeface="+mn-ea"/>
          <a:cs typeface="+mn-cs"/>
        </a:defRPr>
      </a:lvl1pPr>
      <a:lvl2pPr marL="385221" indent="-192611" algn="l" defTabSz="990570" rtl="0" eaLnBrk="1" latinLnBrk="0" hangingPunct="1">
        <a:spcBef>
          <a:spcPct val="20000"/>
        </a:spcBef>
        <a:buClr>
          <a:schemeClr val="accent1"/>
        </a:buClr>
        <a:buFont typeface="Arial" panose="020B0604020202020204" pitchFamily="34" charset="0"/>
        <a:buChar char="•"/>
        <a:defRPr sz="2200" kern="1200">
          <a:solidFill>
            <a:schemeClr val="bg1"/>
          </a:solidFill>
          <a:latin typeface="+mn-lt"/>
          <a:ea typeface="+mn-ea"/>
          <a:cs typeface="+mn-cs"/>
        </a:defRPr>
      </a:lvl2pPr>
      <a:lvl3pPr marL="586431" indent="-201210" algn="l" defTabSz="990570" rtl="0" eaLnBrk="1" latinLnBrk="0" hangingPunct="1">
        <a:spcBef>
          <a:spcPct val="200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779042" indent="-192611" algn="l" defTabSz="990570" rtl="0" eaLnBrk="1" latinLnBrk="0" hangingPunct="1">
        <a:spcBef>
          <a:spcPct val="200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971653" indent="-192611" algn="l" defTabSz="990570" rtl="0" eaLnBrk="1" latinLnBrk="0" hangingPunct="1">
        <a:spcBef>
          <a:spcPct val="20000"/>
        </a:spcBef>
        <a:buClr>
          <a:schemeClr val="accent1"/>
        </a:buClr>
        <a:buFont typeface="Arial" panose="020B0604020202020204" pitchFamily="34" charset="0"/>
        <a:buChar char="•"/>
        <a:defRPr sz="1600" kern="1200">
          <a:solidFill>
            <a:schemeClr val="bg1"/>
          </a:solidFill>
          <a:latin typeface="+mn-lt"/>
          <a:ea typeface="+mn-ea"/>
          <a:cs typeface="+mn-cs"/>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p:bodyStyle>
    <p:otherStyle>
      <a:defPPr>
        <a:defRPr lang="nl-NL"/>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vellesancollege.n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vellesancollege.nl/regelinge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r.vandeheisteeg@vellesancollege.n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enti.com/omxoj5hjm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vellesancollege.n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https://jufjoanne.nl/wp-content/uploads/2022/03/Schermafbeelding-2020-11-19-om-18.58.11-1024x712.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vellesancollege.nl/het-leren-leren-werkboek/"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B3BA0-8F5B-4FE8-24BE-1D8A45D26542}"/>
              </a:ext>
            </a:extLst>
          </p:cNvPr>
          <p:cNvSpPr>
            <a:spLocks noGrp="1"/>
          </p:cNvSpPr>
          <p:nvPr>
            <p:ph type="title"/>
          </p:nvPr>
        </p:nvSpPr>
        <p:spPr/>
        <p:txBody>
          <a:bodyPr/>
          <a:lstStyle/>
          <a:p>
            <a:r>
              <a:rPr lang="nl-NL" dirty="0"/>
              <a:t>Welkom</a:t>
            </a:r>
          </a:p>
        </p:txBody>
      </p:sp>
      <p:sp>
        <p:nvSpPr>
          <p:cNvPr id="3" name="Tijdelijke aanduiding voor inhoud 2">
            <a:extLst>
              <a:ext uri="{FF2B5EF4-FFF2-40B4-BE49-F238E27FC236}">
                <a16:creationId xmlns:a16="http://schemas.microsoft.com/office/drawing/2014/main" id="{984A29B6-24BE-E101-D56F-393889F71351}"/>
              </a:ext>
            </a:extLst>
          </p:cNvPr>
          <p:cNvSpPr>
            <a:spLocks noGrp="1"/>
          </p:cNvSpPr>
          <p:nvPr>
            <p:ph idx="1"/>
          </p:nvPr>
        </p:nvSpPr>
        <p:spPr>
          <a:xfrm>
            <a:off x="495301" y="1412776"/>
            <a:ext cx="9133200" cy="4392000"/>
          </a:xfrm>
        </p:spPr>
        <p:txBody>
          <a:bodyPr/>
          <a:lstStyle/>
          <a:p>
            <a:r>
              <a:rPr lang="nl-NL" dirty="0"/>
              <a:t>Lian </a:t>
            </a:r>
            <a:r>
              <a:rPr lang="nl-NL" dirty="0" err="1"/>
              <a:t>Pattiasina</a:t>
            </a:r>
            <a:r>
              <a:rPr lang="nl-NL" dirty="0"/>
              <a:t> </a:t>
            </a:r>
          </a:p>
          <a:p>
            <a:pPr lvl="1"/>
            <a:r>
              <a:rPr lang="nl-NL" dirty="0"/>
              <a:t>Afdelingsleider onderbouw MHV</a:t>
            </a:r>
          </a:p>
          <a:p>
            <a:pPr marL="192610" lvl="1" indent="0">
              <a:buNone/>
            </a:pPr>
            <a:endParaRPr lang="nl-NL" dirty="0"/>
          </a:p>
          <a:p>
            <a:r>
              <a:rPr lang="nl-NL" dirty="0"/>
              <a:t>Hannah van Nieuwmegen</a:t>
            </a:r>
          </a:p>
          <a:p>
            <a:pPr lvl="1"/>
            <a:r>
              <a:rPr lang="nl-NL" dirty="0"/>
              <a:t>Leerjaarcoördinator 1M, 1MH, 1HV</a:t>
            </a:r>
          </a:p>
          <a:p>
            <a:pPr lvl="1"/>
            <a:endParaRPr lang="nl-NL" dirty="0"/>
          </a:p>
          <a:p>
            <a:r>
              <a:rPr lang="nl-NL" dirty="0"/>
              <a:t>Amber van den </a:t>
            </a:r>
            <a:r>
              <a:rPr lang="nl-NL" dirty="0" err="1"/>
              <a:t>Eshof</a:t>
            </a:r>
            <a:r>
              <a:rPr lang="nl-NL" dirty="0"/>
              <a:t> </a:t>
            </a:r>
          </a:p>
          <a:p>
            <a:r>
              <a:rPr lang="nl-NL" dirty="0"/>
              <a:t>Anouk  Luten</a:t>
            </a:r>
          </a:p>
          <a:p>
            <a:pPr lvl="1"/>
            <a:r>
              <a:rPr lang="nl-NL" dirty="0"/>
              <a:t>Mentor klas 1Ma</a:t>
            </a:r>
          </a:p>
          <a:p>
            <a:pPr lvl="1"/>
            <a:endParaRPr lang="nl-NL" dirty="0"/>
          </a:p>
          <a:p>
            <a:r>
              <a:rPr lang="nl-NL" dirty="0"/>
              <a:t>Miriam van der Pol</a:t>
            </a:r>
          </a:p>
          <a:p>
            <a:pPr lvl="1"/>
            <a:r>
              <a:rPr lang="nl-NL" dirty="0"/>
              <a:t>Mentor klas 1Mb</a:t>
            </a:r>
          </a:p>
          <a:p>
            <a:pPr lvl="1"/>
            <a:endParaRPr lang="nl-NL" dirty="0"/>
          </a:p>
          <a:p>
            <a:pPr lvl="1"/>
            <a:endParaRPr lang="nl-NL" dirty="0"/>
          </a:p>
          <a:p>
            <a:pPr lvl="1"/>
            <a:endParaRPr lang="nl-NL" dirty="0"/>
          </a:p>
          <a:p>
            <a:pPr lvl="1"/>
            <a:endParaRPr lang="nl-NL" dirty="0"/>
          </a:p>
          <a:p>
            <a:pPr lvl="1"/>
            <a:r>
              <a:rPr lang="nl-NL" dirty="0"/>
              <a:t>PP komt op de website </a:t>
            </a:r>
            <a:r>
              <a:rPr lang="nl-NL" dirty="0">
                <a:solidFill>
                  <a:schemeClr val="accent1"/>
                </a:solidFill>
                <a:hlinkClick r:id="rId3">
                  <a:extLst>
                    <a:ext uri="{A12FA001-AC4F-418D-AE19-62706E023703}">
                      <ahyp:hlinkClr xmlns:ahyp="http://schemas.microsoft.com/office/drawing/2018/hyperlinkcolor" val="tx"/>
                    </a:ext>
                  </a:extLst>
                </a:hlinkClick>
              </a:rPr>
              <a:t>www.vellesancollege.nl</a:t>
            </a:r>
            <a:r>
              <a:rPr lang="nl-NL" dirty="0">
                <a:solidFill>
                  <a:schemeClr val="accent1"/>
                </a:solidFill>
              </a:rPr>
              <a:t> </a:t>
            </a:r>
          </a:p>
        </p:txBody>
      </p:sp>
    </p:spTree>
    <p:extLst>
      <p:ext uri="{BB962C8B-B14F-4D97-AF65-F5344CB8AC3E}">
        <p14:creationId xmlns:p14="http://schemas.microsoft.com/office/powerpoint/2010/main" val="33301562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37B273-E0AB-4046-A7F4-5D4AC967C8BC}"/>
              </a:ext>
            </a:extLst>
          </p:cNvPr>
          <p:cNvSpPr>
            <a:spLocks noGrp="1"/>
          </p:cNvSpPr>
          <p:nvPr>
            <p:ph type="title"/>
          </p:nvPr>
        </p:nvSpPr>
        <p:spPr/>
        <p:txBody>
          <a:bodyPr/>
          <a:lstStyle/>
          <a:p>
            <a:r>
              <a:rPr lang="nl-NL"/>
              <a:t>Pesten en protocol</a:t>
            </a:r>
          </a:p>
        </p:txBody>
      </p:sp>
      <p:sp>
        <p:nvSpPr>
          <p:cNvPr id="3" name="Tijdelijke aanduiding voor inhoud 2">
            <a:extLst>
              <a:ext uri="{FF2B5EF4-FFF2-40B4-BE49-F238E27FC236}">
                <a16:creationId xmlns:a16="http://schemas.microsoft.com/office/drawing/2014/main" id="{C93930F7-4535-4D03-BB7F-A47BD3BD09D8}"/>
              </a:ext>
            </a:extLst>
          </p:cNvPr>
          <p:cNvSpPr>
            <a:spLocks noGrp="1"/>
          </p:cNvSpPr>
          <p:nvPr>
            <p:ph idx="1"/>
          </p:nvPr>
        </p:nvSpPr>
        <p:spPr>
          <a:xfrm>
            <a:off x="292991" y="1376772"/>
            <a:ext cx="9320017" cy="4824536"/>
          </a:xfrm>
        </p:spPr>
        <p:txBody>
          <a:bodyPr/>
          <a:lstStyle/>
          <a:p>
            <a:r>
              <a:rPr lang="nl-NL" dirty="0"/>
              <a:t>Pesten is nooit oké!</a:t>
            </a:r>
          </a:p>
          <a:p>
            <a:endParaRPr lang="nl-NL" dirty="0"/>
          </a:p>
          <a:p>
            <a:r>
              <a:rPr lang="nl-NL" dirty="0"/>
              <a:t>Wat we niet weten kunnen we niet oplossen</a:t>
            </a:r>
          </a:p>
          <a:p>
            <a:endParaRPr lang="nl-NL" dirty="0"/>
          </a:p>
          <a:p>
            <a:r>
              <a:rPr lang="nl-NL" dirty="0"/>
              <a:t>Antipestcoördinatoren </a:t>
            </a:r>
            <a:r>
              <a:rPr lang="nl-NL" dirty="0" err="1"/>
              <a:t>Briniostraat</a:t>
            </a:r>
            <a:r>
              <a:rPr lang="nl-NL" dirty="0"/>
              <a:t>: </a:t>
            </a:r>
          </a:p>
          <a:p>
            <a:pPr lvl="1"/>
            <a:r>
              <a:rPr lang="nl-NL" dirty="0"/>
              <a:t>Mevrouw A. Kroes</a:t>
            </a:r>
          </a:p>
          <a:p>
            <a:pPr marL="192610" lvl="1" indent="0">
              <a:buNone/>
            </a:pPr>
            <a:endParaRPr lang="nl-NL" dirty="0"/>
          </a:p>
          <a:p>
            <a:endParaRPr lang="nl-NL" dirty="0"/>
          </a:p>
          <a:p>
            <a:r>
              <a:rPr lang="nl-NL" dirty="0"/>
              <a:t>Gesprekken volgens protocol </a:t>
            </a:r>
          </a:p>
          <a:p>
            <a:pPr lvl="1"/>
            <a:r>
              <a:rPr lang="nl-NL" dirty="0"/>
              <a:t>zie website </a:t>
            </a:r>
            <a:r>
              <a:rPr lang="nl-NL" dirty="0">
                <a:sym typeface="Wingdings" pitchFamily="2" charset="2"/>
              </a:rPr>
              <a:t> </a:t>
            </a:r>
            <a:r>
              <a:rPr lang="nl-NL" dirty="0">
                <a:solidFill>
                  <a:schemeClr val="accent1"/>
                </a:solidFill>
                <a:hlinkClick r:id="rId2">
                  <a:extLst>
                    <a:ext uri="{A12FA001-AC4F-418D-AE19-62706E023703}">
                      <ahyp:hlinkClr xmlns:ahyp="http://schemas.microsoft.com/office/drawing/2018/hyperlinkcolor" val="tx"/>
                    </a:ext>
                  </a:extLst>
                </a:hlinkClick>
              </a:rPr>
              <a:t>https://vellesancollege.nl/regelingen/</a:t>
            </a:r>
            <a:endParaRPr lang="nl-NL" dirty="0">
              <a:solidFill>
                <a:schemeClr val="accent1"/>
              </a:solidFill>
            </a:endParaRPr>
          </a:p>
          <a:p>
            <a:pPr lvl="1"/>
            <a:endParaRPr lang="nl-NL" dirty="0"/>
          </a:p>
          <a:p>
            <a:r>
              <a:rPr lang="nl-NL" dirty="0"/>
              <a:t>Ouders van beide partijen op de hoogte stellen</a:t>
            </a:r>
          </a:p>
        </p:txBody>
      </p:sp>
      <p:pic>
        <p:nvPicPr>
          <p:cNvPr id="4" name="Afbeelding 3">
            <a:extLst>
              <a:ext uri="{FF2B5EF4-FFF2-40B4-BE49-F238E27FC236}">
                <a16:creationId xmlns:a16="http://schemas.microsoft.com/office/drawing/2014/main" id="{EED250A5-1464-5EDA-A3D0-9139C497DD55}"/>
              </a:ext>
            </a:extLst>
          </p:cNvPr>
          <p:cNvPicPr>
            <a:picLocks noChangeAspect="1"/>
          </p:cNvPicPr>
          <p:nvPr/>
        </p:nvPicPr>
        <p:blipFill>
          <a:blip r:embed="rId3"/>
          <a:stretch>
            <a:fillRect/>
          </a:stretch>
        </p:blipFill>
        <p:spPr>
          <a:xfrm>
            <a:off x="6033120" y="2808819"/>
            <a:ext cx="3872880" cy="2777567"/>
          </a:xfrm>
          <a:prstGeom prst="rect">
            <a:avLst/>
          </a:prstGeom>
        </p:spPr>
      </p:pic>
    </p:spTree>
    <p:extLst>
      <p:ext uri="{BB962C8B-B14F-4D97-AF65-F5344CB8AC3E}">
        <p14:creationId xmlns:p14="http://schemas.microsoft.com/office/powerpoint/2010/main" val="20119505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52FC3-D852-48F8-A5F9-7C2FB8F052C1}"/>
              </a:ext>
            </a:extLst>
          </p:cNvPr>
          <p:cNvSpPr>
            <a:spLocks noGrp="1"/>
          </p:cNvSpPr>
          <p:nvPr>
            <p:ph type="title"/>
          </p:nvPr>
        </p:nvSpPr>
        <p:spPr/>
        <p:txBody>
          <a:bodyPr/>
          <a:lstStyle/>
          <a:p>
            <a:r>
              <a:rPr lang="nl-NL"/>
              <a:t>Vertrouwenspersoon </a:t>
            </a:r>
          </a:p>
        </p:txBody>
      </p:sp>
      <p:sp>
        <p:nvSpPr>
          <p:cNvPr id="3" name="Tijdelijke aanduiding voor inhoud 2">
            <a:extLst>
              <a:ext uri="{FF2B5EF4-FFF2-40B4-BE49-F238E27FC236}">
                <a16:creationId xmlns:a16="http://schemas.microsoft.com/office/drawing/2014/main" id="{1F6AC59A-5094-4237-8CF0-2F060BEA0F3A}"/>
              </a:ext>
            </a:extLst>
          </p:cNvPr>
          <p:cNvSpPr>
            <a:spLocks noGrp="1"/>
          </p:cNvSpPr>
          <p:nvPr>
            <p:ph idx="1"/>
          </p:nvPr>
        </p:nvSpPr>
        <p:spPr>
          <a:xfrm>
            <a:off x="386400" y="1484784"/>
            <a:ext cx="9133200" cy="5292588"/>
          </a:xfrm>
        </p:spPr>
        <p:txBody>
          <a:bodyPr/>
          <a:lstStyle/>
          <a:p>
            <a:r>
              <a:rPr lang="nl-NL" sz="2400" dirty="0"/>
              <a:t>Voor de leerlingen hebben we twee vertrouwenspersonen, dit zijn</a:t>
            </a:r>
            <a:br>
              <a:rPr lang="nl-NL" sz="2400" dirty="0"/>
            </a:br>
            <a:endParaRPr lang="nl-NL" sz="2400" dirty="0"/>
          </a:p>
          <a:p>
            <a:pPr fontAlgn="base"/>
            <a:r>
              <a:rPr lang="nl-NL" sz="2400" dirty="0"/>
              <a:t>Meneer R. van de Heisteeg (locatie Plataan) </a:t>
            </a:r>
            <a:r>
              <a:rPr lang="nl-NL" sz="2400" dirty="0">
                <a:solidFill>
                  <a:srgbClr val="FFFF00"/>
                </a:solidFill>
                <a:hlinkClick r:id="rId3">
                  <a:extLst>
                    <a:ext uri="{A12FA001-AC4F-418D-AE19-62706E023703}">
                      <ahyp:hlinkClr xmlns:ahyp="http://schemas.microsoft.com/office/drawing/2018/hyperlinkcolor" val="tx"/>
                    </a:ext>
                  </a:extLst>
                </a:hlinkClick>
              </a:rPr>
              <a:t>r.vandeheisteeg@vellesancollege.nl</a:t>
            </a:r>
            <a:r>
              <a:rPr lang="nl-NL" sz="2400" dirty="0">
                <a:solidFill>
                  <a:srgbClr val="FFFF00"/>
                </a:solidFill>
              </a:rPr>
              <a:t> </a:t>
            </a:r>
            <a:r>
              <a:rPr lang="nl-NL" sz="2400" dirty="0"/>
              <a:t>en </a:t>
            </a:r>
          </a:p>
          <a:p>
            <a:pPr marL="0" indent="0" fontAlgn="base">
              <a:buNone/>
            </a:pPr>
            <a:endParaRPr lang="nl-NL" sz="2400" dirty="0"/>
          </a:p>
          <a:p>
            <a:pPr marL="0" indent="0" fontAlgn="base">
              <a:buNone/>
            </a:pPr>
            <a:r>
              <a:rPr lang="nl-NL" sz="2400" dirty="0"/>
              <a:t>Mevrouw A. Kroes (locatie </a:t>
            </a:r>
            <a:r>
              <a:rPr lang="nl-NL" sz="2400" dirty="0" err="1"/>
              <a:t>Brinio</a:t>
            </a:r>
            <a:r>
              <a:rPr lang="nl-NL" sz="2400" dirty="0"/>
              <a:t>)</a:t>
            </a:r>
          </a:p>
          <a:p>
            <a:pPr marL="0" indent="0" fontAlgn="base">
              <a:buNone/>
            </a:pPr>
            <a:r>
              <a:rPr lang="nl-NL" sz="2400" u="sng" dirty="0" err="1">
                <a:solidFill>
                  <a:srgbClr val="FFFF00"/>
                </a:solidFill>
              </a:rPr>
              <a:t>a.kroes@vellesancollege.nl</a:t>
            </a:r>
            <a:endParaRPr lang="nl-NL" sz="2400" u="sng" dirty="0">
              <a:solidFill>
                <a:srgbClr val="FFFF00"/>
              </a:solidFill>
            </a:endParaRPr>
          </a:p>
          <a:p>
            <a:pPr marL="0" indent="0" fontAlgn="base">
              <a:buNone/>
            </a:pPr>
            <a:endParaRPr lang="nl-NL" sz="2400" dirty="0"/>
          </a:p>
          <a:p>
            <a:pPr fontAlgn="base"/>
            <a:endParaRPr lang="nl-NL" sz="2400" dirty="0"/>
          </a:p>
          <a:p>
            <a:pPr fontAlgn="base"/>
            <a:r>
              <a:rPr lang="nl-NL" sz="2400" dirty="0"/>
              <a:t>De leerlingen kunnen hen mailen of opzoeken en vragen om een vertrouwelijk gesprek. </a:t>
            </a:r>
          </a:p>
          <a:p>
            <a:pPr fontAlgn="base"/>
            <a:endParaRPr lang="nl-NL" sz="2400" dirty="0"/>
          </a:p>
        </p:txBody>
      </p:sp>
    </p:spTree>
    <p:extLst>
      <p:ext uri="{BB962C8B-B14F-4D97-AF65-F5344CB8AC3E}">
        <p14:creationId xmlns:p14="http://schemas.microsoft.com/office/powerpoint/2010/main" val="32715529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BCD211-3E6A-0D45-8FD2-5D9356659C0A}"/>
              </a:ext>
            </a:extLst>
          </p:cNvPr>
          <p:cNvSpPr>
            <a:spLocks noGrp="1"/>
          </p:cNvSpPr>
          <p:nvPr>
            <p:ph type="title"/>
          </p:nvPr>
        </p:nvSpPr>
        <p:spPr/>
        <p:txBody>
          <a:bodyPr/>
          <a:lstStyle/>
          <a:p>
            <a:r>
              <a:rPr lang="nl-NL"/>
              <a:t>Begeleiding</a:t>
            </a:r>
          </a:p>
        </p:txBody>
      </p:sp>
      <p:pic>
        <p:nvPicPr>
          <p:cNvPr id="4" name="Afbeelding 2">
            <a:extLst>
              <a:ext uri="{FF2B5EF4-FFF2-40B4-BE49-F238E27FC236}">
                <a16:creationId xmlns:a16="http://schemas.microsoft.com/office/drawing/2014/main" id="{34797E22-054E-084B-B9BC-E9A9F8D0B8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3294" y="2000250"/>
            <a:ext cx="56769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6867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7D251-48E4-3E4A-974D-8B444DC4B524}"/>
              </a:ext>
            </a:extLst>
          </p:cNvPr>
          <p:cNvSpPr>
            <a:spLocks noGrp="1"/>
          </p:cNvSpPr>
          <p:nvPr>
            <p:ph type="title"/>
          </p:nvPr>
        </p:nvSpPr>
        <p:spPr/>
        <p:txBody>
          <a:bodyPr/>
          <a:lstStyle/>
          <a:p>
            <a:r>
              <a:rPr lang="nl-NL"/>
              <a:t>Ondersteuning</a:t>
            </a:r>
          </a:p>
        </p:txBody>
      </p:sp>
      <p:sp>
        <p:nvSpPr>
          <p:cNvPr id="3" name="Tijdelijke aanduiding voor inhoud 2">
            <a:extLst>
              <a:ext uri="{FF2B5EF4-FFF2-40B4-BE49-F238E27FC236}">
                <a16:creationId xmlns:a16="http://schemas.microsoft.com/office/drawing/2014/main" id="{B668A03E-E894-B640-AE4A-FB926F7AB919}"/>
              </a:ext>
            </a:extLst>
          </p:cNvPr>
          <p:cNvSpPr>
            <a:spLocks noGrp="1"/>
          </p:cNvSpPr>
          <p:nvPr>
            <p:ph idx="1"/>
          </p:nvPr>
        </p:nvSpPr>
        <p:spPr>
          <a:xfrm>
            <a:off x="386400" y="1293599"/>
            <a:ext cx="9133200" cy="4321960"/>
          </a:xfrm>
        </p:spPr>
        <p:txBody>
          <a:bodyPr/>
          <a:lstStyle/>
          <a:p>
            <a:r>
              <a:rPr lang="nl-NL" dirty="0"/>
              <a:t>Gericht op leren:</a:t>
            </a:r>
          </a:p>
          <a:p>
            <a:pPr lvl="1"/>
            <a:r>
              <a:rPr lang="nl-NL" dirty="0"/>
              <a:t>CITO Leerling in Beeld</a:t>
            </a:r>
          </a:p>
          <a:p>
            <a:pPr lvl="1"/>
            <a:r>
              <a:rPr lang="nl-NL" dirty="0"/>
              <a:t>Flexuren </a:t>
            </a:r>
          </a:p>
          <a:p>
            <a:pPr lvl="1"/>
            <a:r>
              <a:rPr lang="nl-NL" dirty="0"/>
              <a:t>Huiswerkklas </a:t>
            </a:r>
          </a:p>
          <a:p>
            <a:pPr lvl="1"/>
            <a:r>
              <a:rPr lang="nl-NL" dirty="0"/>
              <a:t>Huiswerkbegeleiding Moeiteloos Leren</a:t>
            </a:r>
          </a:p>
          <a:p>
            <a:pPr lvl="1"/>
            <a:r>
              <a:rPr lang="nl-NL" dirty="0"/>
              <a:t>Bijles </a:t>
            </a:r>
            <a:r>
              <a:rPr lang="nl-NL" dirty="0" err="1"/>
              <a:t>Lyceo</a:t>
            </a:r>
            <a:r>
              <a:rPr lang="nl-NL" dirty="0"/>
              <a:t> online</a:t>
            </a:r>
          </a:p>
          <a:p>
            <a:pPr lvl="1"/>
            <a:r>
              <a:rPr lang="nl-NL" dirty="0"/>
              <a:t>Dyslexiecoach </a:t>
            </a:r>
          </a:p>
          <a:p>
            <a:endParaRPr lang="nl-NL" dirty="0"/>
          </a:p>
          <a:p>
            <a:r>
              <a:rPr lang="nl-NL" dirty="0"/>
              <a:t>Gericht op sociaal emotioneel:</a:t>
            </a:r>
          </a:p>
          <a:p>
            <a:pPr lvl="1"/>
            <a:r>
              <a:rPr lang="nl-NL" dirty="0" err="1"/>
              <a:t>Vellesan</a:t>
            </a:r>
            <a:r>
              <a:rPr lang="nl-NL" dirty="0"/>
              <a:t> Boost</a:t>
            </a:r>
          </a:p>
          <a:p>
            <a:pPr lvl="1"/>
            <a:r>
              <a:rPr lang="nl-NL" dirty="0"/>
              <a:t>Trajectbegeleiding</a:t>
            </a:r>
          </a:p>
          <a:p>
            <a:endParaRPr lang="nl-NL" dirty="0"/>
          </a:p>
          <a:p>
            <a:endParaRPr lang="nl-NL" dirty="0"/>
          </a:p>
        </p:txBody>
      </p:sp>
      <p:pic>
        <p:nvPicPr>
          <p:cNvPr id="3074" name="Picture 2" descr="Ik Leer Leren - Vooruitlopers Coaching &amp; Begeleiding">
            <a:extLst>
              <a:ext uri="{FF2B5EF4-FFF2-40B4-BE49-F238E27FC236}">
                <a16:creationId xmlns:a16="http://schemas.microsoft.com/office/drawing/2014/main" id="{9D9C084C-651B-117B-4612-1B734D268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261" y="278092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4859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AF850-30B5-31C9-511B-92B83D5C9B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C8B87B-5F05-D364-8FFD-41E4C01A23D0}"/>
              </a:ext>
            </a:extLst>
          </p:cNvPr>
          <p:cNvSpPr>
            <a:spLocks noGrp="1"/>
          </p:cNvSpPr>
          <p:nvPr>
            <p:ph type="title"/>
          </p:nvPr>
        </p:nvSpPr>
        <p:spPr/>
        <p:txBody>
          <a:bodyPr/>
          <a:lstStyle/>
          <a:p>
            <a:r>
              <a:rPr lang="nl-NL" dirty="0"/>
              <a:t>Flexuur</a:t>
            </a:r>
          </a:p>
        </p:txBody>
      </p:sp>
      <p:sp>
        <p:nvSpPr>
          <p:cNvPr id="3" name="Tijdelijke aanduiding voor inhoud 2">
            <a:extLst>
              <a:ext uri="{FF2B5EF4-FFF2-40B4-BE49-F238E27FC236}">
                <a16:creationId xmlns:a16="http://schemas.microsoft.com/office/drawing/2014/main" id="{CBE09C84-43B7-424A-8F12-2ABB4ABF1809}"/>
              </a:ext>
            </a:extLst>
          </p:cNvPr>
          <p:cNvSpPr>
            <a:spLocks noGrp="1"/>
          </p:cNvSpPr>
          <p:nvPr>
            <p:ph idx="1"/>
          </p:nvPr>
        </p:nvSpPr>
        <p:spPr/>
        <p:txBody>
          <a:bodyPr/>
          <a:lstStyle/>
          <a:p>
            <a:r>
              <a:rPr lang="nl-NL" dirty="0"/>
              <a:t>Op indeling van gegevens over Nederlands, wiskunde en Engels.</a:t>
            </a:r>
          </a:p>
          <a:p>
            <a:endParaRPr lang="nl-NL" dirty="0"/>
          </a:p>
          <a:p>
            <a:r>
              <a:rPr lang="nl-NL" dirty="0"/>
              <a:t>Eerste periode vanuit de gegevens van de basisschool</a:t>
            </a:r>
          </a:p>
          <a:p>
            <a:endParaRPr lang="nl-NL" dirty="0"/>
          </a:p>
          <a:p>
            <a:r>
              <a:rPr lang="nl-NL" dirty="0"/>
              <a:t>Na de uitslag Cito </a:t>
            </a:r>
            <a:r>
              <a:rPr lang="nl-NL" dirty="0" err="1"/>
              <a:t>LiB</a:t>
            </a:r>
            <a:r>
              <a:rPr lang="nl-NL" dirty="0"/>
              <a:t> vanuit daar ingedeeld</a:t>
            </a:r>
          </a:p>
          <a:p>
            <a:endParaRPr lang="nl-NL" dirty="0"/>
          </a:p>
          <a:p>
            <a:r>
              <a:rPr lang="nl-NL" dirty="0"/>
              <a:t>Alles op niveau, dan geen flexuur</a:t>
            </a:r>
          </a:p>
        </p:txBody>
      </p:sp>
    </p:spTree>
    <p:extLst>
      <p:ext uri="{BB962C8B-B14F-4D97-AF65-F5344CB8AC3E}">
        <p14:creationId xmlns:p14="http://schemas.microsoft.com/office/powerpoint/2010/main" val="1557282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9F45D-642B-5F4C-91FA-D29D2C4FE0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C85E6E7-5B65-F179-91B6-F52C127B885D}"/>
              </a:ext>
            </a:extLst>
          </p:cNvPr>
          <p:cNvSpPr>
            <a:spLocks noGrp="1"/>
          </p:cNvSpPr>
          <p:nvPr>
            <p:ph type="title"/>
          </p:nvPr>
        </p:nvSpPr>
        <p:spPr/>
        <p:txBody>
          <a:bodyPr/>
          <a:lstStyle/>
          <a:p>
            <a:r>
              <a:rPr lang="nl-NL" dirty="0"/>
              <a:t>Huiswerkondersteuning</a:t>
            </a:r>
          </a:p>
        </p:txBody>
      </p:sp>
      <p:sp>
        <p:nvSpPr>
          <p:cNvPr id="3" name="Tijdelijke aanduiding voor inhoud 2">
            <a:extLst>
              <a:ext uri="{FF2B5EF4-FFF2-40B4-BE49-F238E27FC236}">
                <a16:creationId xmlns:a16="http://schemas.microsoft.com/office/drawing/2014/main" id="{3F9D44A8-D029-4E16-D6A7-0B931EC70BD2}"/>
              </a:ext>
            </a:extLst>
          </p:cNvPr>
          <p:cNvSpPr>
            <a:spLocks noGrp="1"/>
          </p:cNvSpPr>
          <p:nvPr>
            <p:ph idx="1"/>
          </p:nvPr>
        </p:nvSpPr>
        <p:spPr/>
        <p:txBody>
          <a:bodyPr/>
          <a:lstStyle/>
          <a:p>
            <a:r>
              <a:rPr lang="nl-NL" dirty="0"/>
              <a:t>Huiswerkklas op de studiezolder</a:t>
            </a:r>
          </a:p>
          <a:p>
            <a:pPr lvl="1"/>
            <a:r>
              <a:rPr lang="nl-NL" dirty="0"/>
              <a:t>Rustige ruimte</a:t>
            </a:r>
          </a:p>
          <a:p>
            <a:pPr lvl="1"/>
            <a:endParaRPr lang="nl-NL" dirty="0"/>
          </a:p>
          <a:p>
            <a:r>
              <a:rPr lang="nl-NL" dirty="0"/>
              <a:t>Huiswerkbegeleiding: meer ondersteuning nodig</a:t>
            </a:r>
          </a:p>
          <a:p>
            <a:pPr lvl="1"/>
            <a:r>
              <a:rPr lang="nl-NL" dirty="0"/>
              <a:t>Moeiteloos leren</a:t>
            </a:r>
          </a:p>
          <a:p>
            <a:pPr lvl="1"/>
            <a:r>
              <a:rPr lang="nl-NL" dirty="0"/>
              <a:t>Gericht op leren-leren en planningsvaardigheden</a:t>
            </a:r>
          </a:p>
        </p:txBody>
      </p:sp>
    </p:spTree>
    <p:extLst>
      <p:ext uri="{BB962C8B-B14F-4D97-AF65-F5344CB8AC3E}">
        <p14:creationId xmlns:p14="http://schemas.microsoft.com/office/powerpoint/2010/main" val="22913868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385A5-DEB2-C455-DF0C-67856FE330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3AE93A-6EAA-3B05-C261-C7A068EFCA44}"/>
              </a:ext>
            </a:extLst>
          </p:cNvPr>
          <p:cNvSpPr>
            <a:spLocks noGrp="1"/>
          </p:cNvSpPr>
          <p:nvPr>
            <p:ph type="title"/>
          </p:nvPr>
        </p:nvSpPr>
        <p:spPr/>
        <p:txBody>
          <a:bodyPr/>
          <a:lstStyle/>
          <a:p>
            <a:r>
              <a:rPr lang="nl-NL" dirty="0"/>
              <a:t>Overige ondersteuning</a:t>
            </a:r>
          </a:p>
        </p:txBody>
      </p:sp>
      <p:sp>
        <p:nvSpPr>
          <p:cNvPr id="3" name="Tijdelijke aanduiding voor inhoud 2">
            <a:extLst>
              <a:ext uri="{FF2B5EF4-FFF2-40B4-BE49-F238E27FC236}">
                <a16:creationId xmlns:a16="http://schemas.microsoft.com/office/drawing/2014/main" id="{3B3BF066-1720-08C8-3DE2-C99A7CAF4182}"/>
              </a:ext>
            </a:extLst>
          </p:cNvPr>
          <p:cNvSpPr>
            <a:spLocks noGrp="1"/>
          </p:cNvSpPr>
          <p:nvPr>
            <p:ph idx="1"/>
          </p:nvPr>
        </p:nvSpPr>
        <p:spPr/>
        <p:txBody>
          <a:bodyPr/>
          <a:lstStyle/>
          <a:p>
            <a:r>
              <a:rPr lang="nl-NL" dirty="0"/>
              <a:t>Bijles </a:t>
            </a:r>
            <a:r>
              <a:rPr lang="nl-NL" dirty="0" err="1"/>
              <a:t>lyceo</a:t>
            </a:r>
            <a:endParaRPr lang="nl-NL" dirty="0"/>
          </a:p>
          <a:p>
            <a:pPr lvl="1"/>
            <a:r>
              <a:rPr lang="nl-NL" dirty="0"/>
              <a:t>Online</a:t>
            </a:r>
          </a:p>
          <a:p>
            <a:pPr lvl="1"/>
            <a:r>
              <a:rPr lang="nl-NL" dirty="0"/>
              <a:t>Vakinhoudelijk </a:t>
            </a:r>
          </a:p>
          <a:p>
            <a:pPr lvl="1"/>
            <a:endParaRPr lang="nl-NL" dirty="0"/>
          </a:p>
          <a:p>
            <a:r>
              <a:rPr lang="nl-NL" dirty="0"/>
              <a:t>Dyslexiecoach</a:t>
            </a:r>
          </a:p>
          <a:p>
            <a:pPr lvl="1"/>
            <a:r>
              <a:rPr lang="nl-NL" dirty="0"/>
              <a:t>Dyslexiescreening</a:t>
            </a:r>
          </a:p>
          <a:p>
            <a:pPr lvl="1"/>
            <a:r>
              <a:rPr lang="nl-NL" dirty="0"/>
              <a:t>Initiatief van de leerling</a:t>
            </a:r>
          </a:p>
          <a:p>
            <a:pPr lvl="1"/>
            <a:r>
              <a:rPr lang="nl-NL" dirty="0"/>
              <a:t>Voorleesmogelijkheden</a:t>
            </a:r>
          </a:p>
        </p:txBody>
      </p:sp>
    </p:spTree>
    <p:extLst>
      <p:ext uri="{BB962C8B-B14F-4D97-AF65-F5344CB8AC3E}">
        <p14:creationId xmlns:p14="http://schemas.microsoft.com/office/powerpoint/2010/main" val="1109567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C1683-4BB7-3B3D-D1F1-E0D9A9B526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A79CC6-A629-9A82-F738-EB4254CDF4FB}"/>
              </a:ext>
            </a:extLst>
          </p:cNvPr>
          <p:cNvSpPr>
            <a:spLocks noGrp="1"/>
          </p:cNvSpPr>
          <p:nvPr>
            <p:ph type="title"/>
          </p:nvPr>
        </p:nvSpPr>
        <p:spPr/>
        <p:txBody>
          <a:bodyPr/>
          <a:lstStyle/>
          <a:p>
            <a:r>
              <a:rPr lang="nl-NL" dirty="0"/>
              <a:t>BOOST</a:t>
            </a:r>
          </a:p>
        </p:txBody>
      </p:sp>
      <p:sp>
        <p:nvSpPr>
          <p:cNvPr id="3" name="Tijdelijke aanduiding voor inhoud 2">
            <a:extLst>
              <a:ext uri="{FF2B5EF4-FFF2-40B4-BE49-F238E27FC236}">
                <a16:creationId xmlns:a16="http://schemas.microsoft.com/office/drawing/2014/main" id="{5A984731-8A70-EFDE-05E4-BEF9FEDA8188}"/>
              </a:ext>
            </a:extLst>
          </p:cNvPr>
          <p:cNvSpPr>
            <a:spLocks noGrp="1"/>
          </p:cNvSpPr>
          <p:nvPr>
            <p:ph idx="1"/>
          </p:nvPr>
        </p:nvSpPr>
        <p:spPr/>
        <p:txBody>
          <a:bodyPr/>
          <a:lstStyle/>
          <a:p>
            <a:r>
              <a:rPr lang="nl-NL" dirty="0"/>
              <a:t> Start 2 keer per jaar bij genoeg aanmeldingen</a:t>
            </a:r>
          </a:p>
          <a:p>
            <a:endParaRPr lang="nl-NL" dirty="0"/>
          </a:p>
          <a:p>
            <a:r>
              <a:rPr lang="nl-NL" dirty="0"/>
              <a:t>Gericht op sociaal emotioneel sterker worden. </a:t>
            </a:r>
          </a:p>
          <a:p>
            <a:pPr lvl="1"/>
            <a:r>
              <a:rPr lang="nl-NL" dirty="0"/>
              <a:t>Wie ben ik</a:t>
            </a:r>
          </a:p>
          <a:p>
            <a:pPr lvl="1"/>
            <a:r>
              <a:rPr lang="nl-NL" dirty="0"/>
              <a:t>Hoe ga ik om met school</a:t>
            </a:r>
          </a:p>
          <a:p>
            <a:pPr lvl="1"/>
            <a:r>
              <a:rPr lang="nl-NL" dirty="0"/>
              <a:t>Hoe ga ik om met anderen</a:t>
            </a:r>
          </a:p>
          <a:p>
            <a:pPr lvl="1"/>
            <a:r>
              <a:rPr lang="nl-NL" dirty="0"/>
              <a:t>Hoe maak ik een (juiste) keuze</a:t>
            </a:r>
          </a:p>
          <a:p>
            <a:pPr lvl="1"/>
            <a:r>
              <a:rPr lang="nl-NL" dirty="0"/>
              <a:t>Hoe kan ik mezelf staande houden</a:t>
            </a:r>
          </a:p>
        </p:txBody>
      </p:sp>
    </p:spTree>
    <p:extLst>
      <p:ext uri="{BB962C8B-B14F-4D97-AF65-F5344CB8AC3E}">
        <p14:creationId xmlns:p14="http://schemas.microsoft.com/office/powerpoint/2010/main" val="358243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5BC4E-E578-523A-311A-90780B17D7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FFFC9E-AF2A-DC5F-4274-D4B161E22DD9}"/>
              </a:ext>
            </a:extLst>
          </p:cNvPr>
          <p:cNvSpPr>
            <a:spLocks noGrp="1"/>
          </p:cNvSpPr>
          <p:nvPr>
            <p:ph type="title"/>
          </p:nvPr>
        </p:nvSpPr>
        <p:spPr/>
        <p:txBody>
          <a:bodyPr/>
          <a:lstStyle/>
          <a:p>
            <a:r>
              <a:rPr lang="nl-NL"/>
              <a:t>Mentor deel</a:t>
            </a:r>
          </a:p>
        </p:txBody>
      </p:sp>
      <p:sp>
        <p:nvSpPr>
          <p:cNvPr id="3" name="Tijdelijke aanduiding voor inhoud 2">
            <a:extLst>
              <a:ext uri="{FF2B5EF4-FFF2-40B4-BE49-F238E27FC236}">
                <a16:creationId xmlns:a16="http://schemas.microsoft.com/office/drawing/2014/main" id="{6A6FB081-7A55-4FA5-2F29-2EF55A5A1496}"/>
              </a:ext>
            </a:extLst>
          </p:cNvPr>
          <p:cNvSpPr>
            <a:spLocks noGrp="1"/>
          </p:cNvSpPr>
          <p:nvPr>
            <p:ph idx="1"/>
          </p:nvPr>
        </p:nvSpPr>
        <p:spPr/>
        <p:txBody>
          <a:bodyPr/>
          <a:lstStyle/>
          <a:p>
            <a:r>
              <a:rPr lang="nl-NL" dirty="0"/>
              <a:t>1MHa 	mevrouw M. Bontje			B11</a:t>
            </a:r>
          </a:p>
          <a:p>
            <a:r>
              <a:rPr lang="nl-NL" dirty="0"/>
              <a:t>                   </a:t>
            </a:r>
          </a:p>
          <a:p>
            <a:endParaRPr lang="nl-NL" dirty="0"/>
          </a:p>
          <a:p>
            <a:r>
              <a:rPr lang="nl-NL" dirty="0"/>
              <a:t>1MHb 	meneer R. Welboren		B10</a:t>
            </a:r>
          </a:p>
          <a:p>
            <a:endParaRPr lang="nl-NL" dirty="0"/>
          </a:p>
          <a:p>
            <a:r>
              <a:rPr lang="nl-NL" dirty="0"/>
              <a:t>1HVa	mevrouw M. Panhorst		B09</a:t>
            </a:r>
          </a:p>
          <a:p>
            <a:pPr marL="0" indent="0">
              <a:buNone/>
            </a:pPr>
            <a:endParaRPr lang="nl-NL" dirty="0"/>
          </a:p>
          <a:p>
            <a:endParaRPr lang="nl-NL" dirty="0"/>
          </a:p>
          <a:p>
            <a:r>
              <a:rPr lang="nl-NL" dirty="0"/>
              <a:t>Informatie dans om 21:15 uur 			B26</a:t>
            </a:r>
          </a:p>
        </p:txBody>
      </p:sp>
    </p:spTree>
    <p:extLst>
      <p:ext uri="{BB962C8B-B14F-4D97-AF65-F5344CB8AC3E}">
        <p14:creationId xmlns:p14="http://schemas.microsoft.com/office/powerpoint/2010/main" val="13874068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10397-D783-979E-258D-6906ECF37E73}"/>
              </a:ext>
            </a:extLst>
          </p:cNvPr>
          <p:cNvSpPr>
            <a:spLocks noGrp="1"/>
          </p:cNvSpPr>
          <p:nvPr>
            <p:ph type="title"/>
          </p:nvPr>
        </p:nvSpPr>
        <p:spPr/>
        <p:txBody>
          <a:bodyPr/>
          <a:lstStyle/>
          <a:p>
            <a:r>
              <a:rPr lang="nl-NL"/>
              <a:t>Mentor deel</a:t>
            </a:r>
          </a:p>
        </p:txBody>
      </p:sp>
      <p:sp>
        <p:nvSpPr>
          <p:cNvPr id="3" name="Tijdelijke aanduiding voor inhoud 2">
            <a:extLst>
              <a:ext uri="{FF2B5EF4-FFF2-40B4-BE49-F238E27FC236}">
                <a16:creationId xmlns:a16="http://schemas.microsoft.com/office/drawing/2014/main" id="{772F3E28-2073-70F4-45E7-32A24B9BDC49}"/>
              </a:ext>
            </a:extLst>
          </p:cNvPr>
          <p:cNvSpPr>
            <a:spLocks noGrp="1"/>
          </p:cNvSpPr>
          <p:nvPr>
            <p:ph idx="1"/>
          </p:nvPr>
        </p:nvSpPr>
        <p:spPr/>
        <p:txBody>
          <a:bodyPr/>
          <a:lstStyle/>
          <a:p>
            <a:r>
              <a:rPr lang="nl-NL" dirty="0"/>
              <a:t>1Ma 		mevrouw A. van den </a:t>
            </a:r>
            <a:r>
              <a:rPr lang="nl-NL" dirty="0" err="1"/>
              <a:t>Eshof</a:t>
            </a:r>
            <a:r>
              <a:rPr lang="nl-NL" dirty="0"/>
              <a:t>		B23</a:t>
            </a:r>
          </a:p>
          <a:p>
            <a:r>
              <a:rPr lang="nl-NL" dirty="0"/>
              <a:t>                    mevrouw A. Luten</a:t>
            </a:r>
            <a:br>
              <a:rPr lang="nl-NL" dirty="0"/>
            </a:br>
            <a:r>
              <a:rPr lang="nl-NL" dirty="0"/>
              <a:t>		</a:t>
            </a:r>
          </a:p>
          <a:p>
            <a:endParaRPr lang="nl-NL" dirty="0"/>
          </a:p>
          <a:p>
            <a:r>
              <a:rPr lang="nl-NL" dirty="0"/>
              <a:t>1Mb 		mevrouw M. van der Pol		B20</a:t>
            </a:r>
          </a:p>
          <a:p>
            <a:endParaRPr lang="nl-NL" dirty="0"/>
          </a:p>
          <a:p>
            <a:endParaRPr lang="nl-NL" dirty="0"/>
          </a:p>
          <a:p>
            <a:pPr marL="0" indent="0">
              <a:buNone/>
            </a:pPr>
            <a:endParaRPr lang="nl-NL" dirty="0"/>
          </a:p>
          <a:p>
            <a:endParaRPr lang="nl-NL" dirty="0"/>
          </a:p>
          <a:p>
            <a:r>
              <a:rPr lang="nl-NL" dirty="0"/>
              <a:t>Informatie dans om 20:15 uur 			B26</a:t>
            </a:r>
          </a:p>
        </p:txBody>
      </p:sp>
    </p:spTree>
    <p:extLst>
      <p:ext uri="{BB962C8B-B14F-4D97-AF65-F5344CB8AC3E}">
        <p14:creationId xmlns:p14="http://schemas.microsoft.com/office/powerpoint/2010/main" val="1951211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Ouderavond 1MHV</a:t>
            </a:r>
          </a:p>
        </p:txBody>
      </p:sp>
      <p:sp>
        <p:nvSpPr>
          <p:cNvPr id="3" name="Ondertitel 2"/>
          <p:cNvSpPr>
            <a:spLocks noGrp="1"/>
          </p:cNvSpPr>
          <p:nvPr>
            <p:ph type="subTitle" idx="1"/>
          </p:nvPr>
        </p:nvSpPr>
        <p:spPr/>
        <p:txBody>
          <a:bodyPr/>
          <a:lstStyle/>
          <a:p>
            <a:r>
              <a:rPr lang="nl-NL" dirty="0"/>
              <a:t> </a:t>
            </a:r>
          </a:p>
        </p:txBody>
      </p:sp>
    </p:spTree>
    <p:extLst>
      <p:ext uri="{BB962C8B-B14F-4D97-AF65-F5344CB8AC3E}">
        <p14:creationId xmlns:p14="http://schemas.microsoft.com/office/powerpoint/2010/main" val="1085056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Voorstellen</a:t>
            </a:r>
          </a:p>
        </p:txBody>
      </p:sp>
      <p:sp>
        <p:nvSpPr>
          <p:cNvPr id="3" name="Tijdelijke aanduiding voor inhoud 2"/>
          <p:cNvSpPr>
            <a:spLocks noGrp="1"/>
          </p:cNvSpPr>
          <p:nvPr>
            <p:ph idx="1"/>
          </p:nvPr>
        </p:nvSpPr>
        <p:spPr/>
        <p:txBody>
          <a:bodyPr/>
          <a:lstStyle/>
          <a:p>
            <a:pPr marL="0" indent="0">
              <a:buNone/>
            </a:pPr>
            <a:endParaRPr lang="nl-NL"/>
          </a:p>
          <a:p>
            <a:r>
              <a:rPr lang="nl-NL"/>
              <a:t>Naam mentor ……</a:t>
            </a:r>
          </a:p>
          <a:p>
            <a:r>
              <a:rPr lang="nl-NL"/>
              <a:t>Docent …vak…</a:t>
            </a:r>
          </a:p>
          <a:p>
            <a:r>
              <a:rPr lang="nl-NL"/>
              <a:t>			</a:t>
            </a:r>
          </a:p>
          <a:p>
            <a:endParaRPr lang="nl-NL"/>
          </a:p>
        </p:txBody>
      </p:sp>
    </p:spTree>
    <p:extLst>
      <p:ext uri="{BB962C8B-B14F-4D97-AF65-F5344CB8AC3E}">
        <p14:creationId xmlns:p14="http://schemas.microsoft.com/office/powerpoint/2010/main" val="18294463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Mentor</a:t>
            </a:r>
          </a:p>
        </p:txBody>
      </p:sp>
      <p:sp>
        <p:nvSpPr>
          <p:cNvPr id="3" name="Tijdelijke aanduiding voor inhoud 2"/>
          <p:cNvSpPr>
            <a:spLocks noGrp="1"/>
          </p:cNvSpPr>
          <p:nvPr>
            <p:ph idx="1"/>
          </p:nvPr>
        </p:nvSpPr>
        <p:spPr/>
        <p:txBody>
          <a:bodyPr/>
          <a:lstStyle/>
          <a:p>
            <a:pPr marL="0" indent="0">
              <a:buNone/>
            </a:pPr>
            <a:endParaRPr lang="nl-NL"/>
          </a:p>
          <a:p>
            <a:pPr marL="0" indent="0">
              <a:buNone/>
            </a:pPr>
            <a:endParaRPr lang="nl-NL"/>
          </a:p>
          <a:p>
            <a:pPr marL="0" indent="0">
              <a:buNone/>
            </a:pPr>
            <a:r>
              <a:rPr lang="nl-NL"/>
              <a:t>Wat verwacht u van mij als mentor?</a:t>
            </a:r>
          </a:p>
          <a:p>
            <a:pPr marL="0" indent="0">
              <a:buNone/>
            </a:pPr>
            <a:endParaRPr lang="nl-NL"/>
          </a:p>
          <a:p>
            <a:r>
              <a:rPr lang="nl-NL">
                <a:hlinkClick r:id="rId3">
                  <a:extLst>
                    <a:ext uri="{A12FA001-AC4F-418D-AE19-62706E023703}">
                      <ahyp:hlinkClr xmlns:ahyp="http://schemas.microsoft.com/office/drawing/2018/hyperlinkcolor" val="tx"/>
                    </a:ext>
                  </a:extLst>
                </a:hlinkClick>
              </a:rPr>
              <a:t>https://www.menti.com/omxoj5hjma</a:t>
            </a:r>
            <a:endParaRPr lang="nl-NL"/>
          </a:p>
          <a:p>
            <a:pPr marL="0" indent="0">
              <a:buNone/>
            </a:pPr>
            <a:endParaRPr lang="nl-NL"/>
          </a:p>
          <a:p>
            <a:endParaRPr lang="nl-NL"/>
          </a:p>
        </p:txBody>
      </p:sp>
      <p:pic>
        <p:nvPicPr>
          <p:cNvPr id="4" name="Afbeelding 3">
            <a:extLst>
              <a:ext uri="{FF2B5EF4-FFF2-40B4-BE49-F238E27FC236}">
                <a16:creationId xmlns:a16="http://schemas.microsoft.com/office/drawing/2014/main" id="{994452FD-4B46-7366-B5DF-CBECC114BB43}"/>
              </a:ext>
            </a:extLst>
          </p:cNvPr>
          <p:cNvPicPr>
            <a:picLocks noChangeAspect="1"/>
          </p:cNvPicPr>
          <p:nvPr/>
        </p:nvPicPr>
        <p:blipFill>
          <a:blip r:embed="rId4"/>
          <a:stretch>
            <a:fillRect/>
          </a:stretch>
        </p:blipFill>
        <p:spPr>
          <a:xfrm>
            <a:off x="6177136" y="3068960"/>
            <a:ext cx="3132348" cy="3132348"/>
          </a:xfrm>
          <a:prstGeom prst="rect">
            <a:avLst/>
          </a:prstGeom>
        </p:spPr>
      </p:pic>
    </p:spTree>
    <p:extLst>
      <p:ext uri="{BB962C8B-B14F-4D97-AF65-F5344CB8AC3E}">
        <p14:creationId xmlns:p14="http://schemas.microsoft.com/office/powerpoint/2010/main" val="36395241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Mentor</a:t>
            </a:r>
          </a:p>
        </p:txBody>
      </p:sp>
      <p:sp>
        <p:nvSpPr>
          <p:cNvPr id="3" name="Tijdelijke aanduiding voor inhoud 2"/>
          <p:cNvSpPr>
            <a:spLocks noGrp="1"/>
          </p:cNvSpPr>
          <p:nvPr>
            <p:ph idx="1"/>
          </p:nvPr>
        </p:nvSpPr>
        <p:spPr/>
        <p:txBody>
          <a:bodyPr/>
          <a:lstStyle/>
          <a:p>
            <a:pPr marL="0" indent="0">
              <a:buNone/>
            </a:pPr>
            <a:r>
              <a:rPr lang="nl-NL"/>
              <a:t>Contact</a:t>
            </a:r>
            <a:br>
              <a:rPr lang="nl-NL"/>
            </a:br>
            <a:endParaRPr lang="nl-NL"/>
          </a:p>
          <a:p>
            <a:r>
              <a:rPr lang="nl-NL"/>
              <a:t>E-mail: …..@vellesancollege.nl</a:t>
            </a:r>
          </a:p>
          <a:p>
            <a:r>
              <a:rPr lang="nl-NL"/>
              <a:t>Magister</a:t>
            </a:r>
          </a:p>
          <a:p>
            <a:pPr marL="0" indent="0">
              <a:buNone/>
            </a:pPr>
            <a:endParaRPr lang="nl-NL"/>
          </a:p>
          <a:p>
            <a:r>
              <a:rPr lang="nl-NL"/>
              <a:t>Aan de bel trekken:</a:t>
            </a:r>
            <a:r>
              <a:rPr lang="nl-NL">
                <a:sym typeface="Wingdings" panose="05000000000000000000" pitchFamily="2" charset="2"/>
              </a:rPr>
              <a:t> tweerichtingsverkeer</a:t>
            </a:r>
            <a:endParaRPr lang="nl-NL"/>
          </a:p>
          <a:p>
            <a:r>
              <a:rPr lang="nl-NL"/>
              <a:t>Niet te lang wachten / niet aarzelen</a:t>
            </a:r>
          </a:p>
          <a:p>
            <a:endParaRPr lang="nl-NL"/>
          </a:p>
          <a:p>
            <a:pPr marL="0" indent="0">
              <a:buNone/>
            </a:pPr>
            <a:r>
              <a:rPr lang="nl-NL"/>
              <a:t>	</a:t>
            </a:r>
          </a:p>
          <a:p>
            <a:endParaRPr lang="nl-NL"/>
          </a:p>
          <a:p>
            <a:endParaRPr lang="nl-NL"/>
          </a:p>
        </p:txBody>
      </p:sp>
    </p:spTree>
    <p:extLst>
      <p:ext uri="{BB962C8B-B14F-4D97-AF65-F5344CB8AC3E}">
        <p14:creationId xmlns:p14="http://schemas.microsoft.com/office/powerpoint/2010/main" val="30069672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Mentor</a:t>
            </a:r>
          </a:p>
        </p:txBody>
      </p:sp>
      <p:sp>
        <p:nvSpPr>
          <p:cNvPr id="3" name="Tijdelijke aanduiding voor inhoud 2"/>
          <p:cNvSpPr>
            <a:spLocks noGrp="1"/>
          </p:cNvSpPr>
          <p:nvPr>
            <p:ph idx="1"/>
          </p:nvPr>
        </p:nvSpPr>
        <p:spPr>
          <a:xfrm>
            <a:off x="272480" y="1664804"/>
            <a:ext cx="9361040" cy="4990566"/>
          </a:xfrm>
        </p:spPr>
        <p:txBody>
          <a:bodyPr/>
          <a:lstStyle/>
          <a:p>
            <a:r>
              <a:rPr lang="nl-NL"/>
              <a:t>In de gaten houden cijfers, gedrag &amp; werkhouding zowel door mentor als door ouders</a:t>
            </a:r>
          </a:p>
          <a:p>
            <a:endParaRPr lang="nl-NL"/>
          </a:p>
          <a:p>
            <a:r>
              <a:rPr lang="nl-NL"/>
              <a:t>Benaderbaar voor zowel leerling als ouders</a:t>
            </a:r>
          </a:p>
          <a:p>
            <a:endParaRPr lang="nl-NL"/>
          </a:p>
          <a:p>
            <a:r>
              <a:rPr lang="nl-NL"/>
              <a:t>Korte lijntjes</a:t>
            </a:r>
          </a:p>
          <a:p>
            <a:endParaRPr lang="nl-NL"/>
          </a:p>
          <a:p>
            <a:r>
              <a:rPr lang="nl-NL"/>
              <a:t>Regels en afspraken</a:t>
            </a:r>
          </a:p>
          <a:p>
            <a:endParaRPr lang="nl-NL"/>
          </a:p>
          <a:p>
            <a:r>
              <a:rPr lang="nl-NL"/>
              <a:t>…</a:t>
            </a:r>
          </a:p>
          <a:p>
            <a:endParaRPr lang="nl-NL"/>
          </a:p>
          <a:p>
            <a:endParaRPr lang="nl-NL"/>
          </a:p>
          <a:p>
            <a:pPr marL="0" indent="0">
              <a:buNone/>
            </a:pPr>
            <a:endParaRPr lang="nl-NL"/>
          </a:p>
          <a:p>
            <a:endParaRPr lang="nl-NL"/>
          </a:p>
          <a:p>
            <a:endParaRPr lang="nl-NL"/>
          </a:p>
        </p:txBody>
      </p:sp>
    </p:spTree>
    <p:extLst>
      <p:ext uri="{BB962C8B-B14F-4D97-AF65-F5344CB8AC3E}">
        <p14:creationId xmlns:p14="http://schemas.microsoft.com/office/powerpoint/2010/main" val="26806341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36821-BA7C-44D3-A13F-2D57975662C6}"/>
              </a:ext>
            </a:extLst>
          </p:cNvPr>
          <p:cNvSpPr>
            <a:spLocks noGrp="1"/>
          </p:cNvSpPr>
          <p:nvPr>
            <p:ph type="title"/>
          </p:nvPr>
        </p:nvSpPr>
        <p:spPr/>
        <p:txBody>
          <a:bodyPr/>
          <a:lstStyle/>
          <a:p>
            <a:r>
              <a:rPr lang="nl-NL"/>
              <a:t>Kennismaking</a:t>
            </a:r>
          </a:p>
        </p:txBody>
      </p:sp>
      <p:sp>
        <p:nvSpPr>
          <p:cNvPr id="3" name="Tijdelijke aanduiding voor inhoud 2">
            <a:extLst>
              <a:ext uri="{FF2B5EF4-FFF2-40B4-BE49-F238E27FC236}">
                <a16:creationId xmlns:a16="http://schemas.microsoft.com/office/drawing/2014/main" id="{D6F7466D-E470-47C8-B7BA-5D84B085233A}"/>
              </a:ext>
            </a:extLst>
          </p:cNvPr>
          <p:cNvSpPr>
            <a:spLocks noGrp="1"/>
          </p:cNvSpPr>
          <p:nvPr>
            <p:ph idx="1"/>
          </p:nvPr>
        </p:nvSpPr>
        <p:spPr/>
        <p:txBody>
          <a:bodyPr/>
          <a:lstStyle/>
          <a:p>
            <a:r>
              <a:rPr lang="nl-NL" dirty="0"/>
              <a:t>Ruimte om met ouders iets te doen…</a:t>
            </a:r>
          </a:p>
          <a:p>
            <a:endParaRPr lang="nl-NL" dirty="0"/>
          </a:p>
          <a:p>
            <a:r>
              <a:rPr lang="nl-NL" dirty="0"/>
              <a:t>Iets laten zien van de leerlingen</a:t>
            </a:r>
          </a:p>
          <a:p>
            <a:endParaRPr lang="nl-NL" dirty="0"/>
          </a:p>
          <a:p>
            <a:r>
              <a:rPr lang="nl-NL" dirty="0"/>
              <a:t>Iets vertellen over de groep </a:t>
            </a:r>
          </a:p>
        </p:txBody>
      </p:sp>
    </p:spTree>
    <p:extLst>
      <p:ext uri="{BB962C8B-B14F-4D97-AF65-F5344CB8AC3E}">
        <p14:creationId xmlns:p14="http://schemas.microsoft.com/office/powerpoint/2010/main" val="32183823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D5FC1-2748-40F6-1214-28F12099897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EE75EF-3469-3C91-65B3-72037E6D6516}"/>
              </a:ext>
            </a:extLst>
          </p:cNvPr>
          <p:cNvSpPr>
            <a:spLocks noGrp="1"/>
          </p:cNvSpPr>
          <p:nvPr>
            <p:ph type="title"/>
          </p:nvPr>
        </p:nvSpPr>
        <p:spPr>
          <a:xfrm>
            <a:off x="495301" y="490662"/>
            <a:ext cx="6797960" cy="706090"/>
          </a:xfrm>
        </p:spPr>
        <p:txBody>
          <a:bodyPr anchor="ctr">
            <a:normAutofit/>
          </a:bodyPr>
          <a:lstStyle/>
          <a:p>
            <a:r>
              <a:rPr lang="nl-NL"/>
              <a:t>Introductie week en eerste lessen</a:t>
            </a:r>
          </a:p>
        </p:txBody>
      </p:sp>
      <p:sp>
        <p:nvSpPr>
          <p:cNvPr id="3" name="Tijdelijke aanduiding voor inhoud 2">
            <a:extLst>
              <a:ext uri="{FF2B5EF4-FFF2-40B4-BE49-F238E27FC236}">
                <a16:creationId xmlns:a16="http://schemas.microsoft.com/office/drawing/2014/main" id="{E854416C-9DDB-D070-D0AD-C4A9F5BD1C4D}"/>
              </a:ext>
            </a:extLst>
          </p:cNvPr>
          <p:cNvSpPr>
            <a:spLocks noGrp="1"/>
          </p:cNvSpPr>
          <p:nvPr>
            <p:ph sz="half" idx="1"/>
          </p:nvPr>
        </p:nvSpPr>
        <p:spPr>
          <a:xfrm>
            <a:off x="495300" y="1918801"/>
            <a:ext cx="4375150" cy="4390520"/>
          </a:xfrm>
        </p:spPr>
        <p:txBody>
          <a:bodyPr>
            <a:normAutofit/>
          </a:bodyPr>
          <a:lstStyle/>
          <a:p>
            <a:r>
              <a:rPr lang="nl-NL"/>
              <a:t>Introductieweek </a:t>
            </a:r>
          </a:p>
          <a:p>
            <a:endParaRPr lang="nl-NL"/>
          </a:p>
          <a:p>
            <a:pPr lvl="1"/>
            <a:r>
              <a:rPr lang="nl-NL" sz="2000"/>
              <a:t>Groepsvorming</a:t>
            </a:r>
          </a:p>
          <a:p>
            <a:pPr lvl="2"/>
            <a:r>
              <a:rPr lang="nl-NL" sz="2000"/>
              <a:t>Spelenderwijs samen kennismaken met de school</a:t>
            </a:r>
          </a:p>
          <a:p>
            <a:pPr lvl="2"/>
            <a:r>
              <a:rPr lang="nl-NL" sz="2000"/>
              <a:t>Samenwerken </a:t>
            </a:r>
          </a:p>
          <a:p>
            <a:pPr lvl="1"/>
            <a:r>
              <a:rPr lang="nl-NL" sz="2000"/>
              <a:t>Eerste lessen</a:t>
            </a:r>
          </a:p>
        </p:txBody>
      </p:sp>
      <p:pic>
        <p:nvPicPr>
          <p:cNvPr id="1026" name="Picture 2" descr="Groepsvorming volgens Tuckman - Eenmeesterinleren.nl">
            <a:extLst>
              <a:ext uri="{FF2B5EF4-FFF2-40B4-BE49-F238E27FC236}">
                <a16:creationId xmlns:a16="http://schemas.microsoft.com/office/drawing/2014/main" id="{62E96E0D-5AAE-57CF-BB8D-1C0F270E53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35550" y="2134306"/>
            <a:ext cx="4375150" cy="3959509"/>
          </a:xfrm>
          <a:prstGeom prst="rect">
            <a:avLst/>
          </a:prstGeom>
          <a:solidFill>
            <a:srgbClr val="FFFFFF"/>
          </a:solidFill>
        </p:spPr>
      </p:pic>
    </p:spTree>
    <p:extLst>
      <p:ext uri="{BB962C8B-B14F-4D97-AF65-F5344CB8AC3E}">
        <p14:creationId xmlns:p14="http://schemas.microsoft.com/office/powerpoint/2010/main" val="1098326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58A85-E79E-E85E-3C3E-C22B6EDF53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C42BF0-BB94-8D23-E913-9A4F9CFFEFBF}"/>
              </a:ext>
            </a:extLst>
          </p:cNvPr>
          <p:cNvSpPr>
            <a:spLocks noGrp="1"/>
          </p:cNvSpPr>
          <p:nvPr>
            <p:ph type="title"/>
          </p:nvPr>
        </p:nvSpPr>
        <p:spPr/>
        <p:txBody>
          <a:bodyPr/>
          <a:lstStyle/>
          <a:p>
            <a:r>
              <a:rPr lang="nl-NL"/>
              <a:t>Dinsdag </a:t>
            </a:r>
          </a:p>
        </p:txBody>
      </p:sp>
      <p:sp>
        <p:nvSpPr>
          <p:cNvPr id="3" name="Tijdelijke aanduiding voor inhoud 2">
            <a:extLst>
              <a:ext uri="{FF2B5EF4-FFF2-40B4-BE49-F238E27FC236}">
                <a16:creationId xmlns:a16="http://schemas.microsoft.com/office/drawing/2014/main" id="{855384CF-DC28-C384-ACDF-C9A30169CBCA}"/>
              </a:ext>
            </a:extLst>
          </p:cNvPr>
          <p:cNvSpPr>
            <a:spLocks noGrp="1"/>
          </p:cNvSpPr>
          <p:nvPr>
            <p:ph idx="1"/>
          </p:nvPr>
        </p:nvSpPr>
        <p:spPr>
          <a:xfrm>
            <a:off x="495301" y="1918800"/>
            <a:ext cx="7482035" cy="538092"/>
          </a:xfrm>
        </p:spPr>
        <p:txBody>
          <a:bodyPr/>
          <a:lstStyle/>
          <a:p>
            <a:r>
              <a:rPr lang="nl-NL"/>
              <a:t>Kennismaken met de school een impressie</a:t>
            </a:r>
          </a:p>
        </p:txBody>
      </p:sp>
      <p:pic>
        <p:nvPicPr>
          <p:cNvPr id="4" name="Afbeelding 3" descr="Afbeelding met binnen, muur, vloer, gebouw&#10;&#10;Automatisch gegenereerde beschrijving">
            <a:extLst>
              <a:ext uri="{FF2B5EF4-FFF2-40B4-BE49-F238E27FC236}">
                <a16:creationId xmlns:a16="http://schemas.microsoft.com/office/drawing/2014/main" id="{E20B843D-3127-04FE-8C31-A547EACA50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964" y="2390171"/>
            <a:ext cx="3592338" cy="2396865"/>
          </a:xfrm>
          <a:prstGeom prst="rect">
            <a:avLst/>
          </a:prstGeom>
          <a:noFill/>
          <a:ln>
            <a:noFill/>
          </a:ln>
        </p:spPr>
      </p:pic>
      <p:pic>
        <p:nvPicPr>
          <p:cNvPr id="5" name="Afbeelding 4" descr="Afbeelding met binnen, vloer, muur, plafond&#10;&#10;Automatisch gegenereerde beschrijving">
            <a:extLst>
              <a:ext uri="{FF2B5EF4-FFF2-40B4-BE49-F238E27FC236}">
                <a16:creationId xmlns:a16="http://schemas.microsoft.com/office/drawing/2014/main" id="{7D636530-29D1-DA6F-19BA-8984D0BCAF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68" y="4185084"/>
            <a:ext cx="3055620" cy="2536190"/>
          </a:xfrm>
          <a:prstGeom prst="rect">
            <a:avLst/>
          </a:prstGeom>
        </p:spPr>
      </p:pic>
      <p:pic>
        <p:nvPicPr>
          <p:cNvPr id="6" name="Afbeelding 5" descr="Afbeelding met binnen, vloer, venster&#10;&#10;Automatisch gegenereerde beschrijving">
            <a:extLst>
              <a:ext uri="{FF2B5EF4-FFF2-40B4-BE49-F238E27FC236}">
                <a16:creationId xmlns:a16="http://schemas.microsoft.com/office/drawing/2014/main" id="{00B9B984-2EE7-741A-F423-62635E608A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1161" y="2466240"/>
            <a:ext cx="2666730" cy="3568070"/>
          </a:xfrm>
          <a:prstGeom prst="rect">
            <a:avLst/>
          </a:prstGeom>
        </p:spPr>
      </p:pic>
    </p:spTree>
    <p:extLst>
      <p:ext uri="{BB962C8B-B14F-4D97-AF65-F5344CB8AC3E}">
        <p14:creationId xmlns:p14="http://schemas.microsoft.com/office/powerpoint/2010/main" val="36170321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49158-FE44-4289-A408-2F5F46B2CB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4366FC-2BDC-16FF-90A4-FD61521936BD}"/>
              </a:ext>
            </a:extLst>
          </p:cNvPr>
          <p:cNvSpPr>
            <a:spLocks noGrp="1"/>
          </p:cNvSpPr>
          <p:nvPr>
            <p:ph type="title"/>
          </p:nvPr>
        </p:nvSpPr>
        <p:spPr/>
        <p:txBody>
          <a:bodyPr/>
          <a:lstStyle/>
          <a:p>
            <a:r>
              <a:rPr lang="nl-NL"/>
              <a:t>Woensdag </a:t>
            </a:r>
          </a:p>
        </p:txBody>
      </p:sp>
      <p:sp>
        <p:nvSpPr>
          <p:cNvPr id="3" name="Tijdelijke aanduiding voor inhoud 2">
            <a:extLst>
              <a:ext uri="{FF2B5EF4-FFF2-40B4-BE49-F238E27FC236}">
                <a16:creationId xmlns:a16="http://schemas.microsoft.com/office/drawing/2014/main" id="{43E06FC1-42F4-68F9-978D-6957754FC5D1}"/>
              </a:ext>
            </a:extLst>
          </p:cNvPr>
          <p:cNvSpPr>
            <a:spLocks noGrp="1"/>
          </p:cNvSpPr>
          <p:nvPr>
            <p:ph idx="1"/>
          </p:nvPr>
        </p:nvSpPr>
        <p:spPr>
          <a:xfrm>
            <a:off x="495301" y="1918800"/>
            <a:ext cx="9133200" cy="934136"/>
          </a:xfrm>
        </p:spPr>
        <p:txBody>
          <a:bodyPr/>
          <a:lstStyle/>
          <a:p>
            <a:r>
              <a:rPr lang="nl-NL"/>
              <a:t>Samenwerken en spelenderwijs elkaar leren kennen</a:t>
            </a:r>
          </a:p>
        </p:txBody>
      </p:sp>
      <p:pic>
        <p:nvPicPr>
          <p:cNvPr id="6" name="Afbeelding 5">
            <a:extLst>
              <a:ext uri="{FF2B5EF4-FFF2-40B4-BE49-F238E27FC236}">
                <a16:creationId xmlns:a16="http://schemas.microsoft.com/office/drawing/2014/main" id="{E7451706-0DAE-6D99-FC94-16DDB6662536}"/>
              </a:ext>
            </a:extLst>
          </p:cNvPr>
          <p:cNvPicPr>
            <a:picLocks noChangeAspect="1"/>
          </p:cNvPicPr>
          <p:nvPr/>
        </p:nvPicPr>
        <p:blipFill>
          <a:blip r:embed="rId3"/>
          <a:srcRect l="28058" t="21789" r="7286" b="19929"/>
          <a:stretch>
            <a:fillRect/>
          </a:stretch>
        </p:blipFill>
        <p:spPr>
          <a:xfrm>
            <a:off x="635918" y="2838454"/>
            <a:ext cx="2868783" cy="1939459"/>
          </a:xfrm>
          <a:prstGeom prst="rect">
            <a:avLst/>
          </a:prstGeom>
        </p:spPr>
      </p:pic>
      <p:pic>
        <p:nvPicPr>
          <p:cNvPr id="10" name="Afbeelding 9">
            <a:extLst>
              <a:ext uri="{FF2B5EF4-FFF2-40B4-BE49-F238E27FC236}">
                <a16:creationId xmlns:a16="http://schemas.microsoft.com/office/drawing/2014/main" id="{0BDDDFF7-1C18-42CE-8CB6-412B55ABE531}"/>
              </a:ext>
            </a:extLst>
          </p:cNvPr>
          <p:cNvPicPr>
            <a:picLocks noChangeAspect="1"/>
          </p:cNvPicPr>
          <p:nvPr/>
        </p:nvPicPr>
        <p:blipFill>
          <a:blip r:embed="rId4"/>
          <a:stretch>
            <a:fillRect/>
          </a:stretch>
        </p:blipFill>
        <p:spPr>
          <a:xfrm>
            <a:off x="4046700" y="3013962"/>
            <a:ext cx="2868783" cy="3825044"/>
          </a:xfrm>
          <a:prstGeom prst="rect">
            <a:avLst/>
          </a:prstGeom>
        </p:spPr>
      </p:pic>
      <p:pic>
        <p:nvPicPr>
          <p:cNvPr id="13" name="Afbeelding 12">
            <a:extLst>
              <a:ext uri="{FF2B5EF4-FFF2-40B4-BE49-F238E27FC236}">
                <a16:creationId xmlns:a16="http://schemas.microsoft.com/office/drawing/2014/main" id="{2421965C-A81B-BA4B-F83E-0CA0B9471C40}"/>
              </a:ext>
            </a:extLst>
          </p:cNvPr>
          <p:cNvPicPr>
            <a:picLocks noChangeAspect="1"/>
          </p:cNvPicPr>
          <p:nvPr/>
        </p:nvPicPr>
        <p:blipFill>
          <a:blip r:embed="rId5"/>
          <a:stretch>
            <a:fillRect/>
          </a:stretch>
        </p:blipFill>
        <p:spPr>
          <a:xfrm>
            <a:off x="7473280" y="3441135"/>
            <a:ext cx="1734657" cy="2312876"/>
          </a:xfrm>
          <a:prstGeom prst="rect">
            <a:avLst/>
          </a:prstGeom>
        </p:spPr>
      </p:pic>
      <p:pic>
        <p:nvPicPr>
          <p:cNvPr id="15" name="Afbeelding 14">
            <a:extLst>
              <a:ext uri="{FF2B5EF4-FFF2-40B4-BE49-F238E27FC236}">
                <a16:creationId xmlns:a16="http://schemas.microsoft.com/office/drawing/2014/main" id="{9F3D4AA7-7600-9FE4-A354-B4F5D89F062B}"/>
              </a:ext>
            </a:extLst>
          </p:cNvPr>
          <p:cNvPicPr>
            <a:picLocks noChangeAspect="1"/>
          </p:cNvPicPr>
          <p:nvPr/>
        </p:nvPicPr>
        <p:blipFill>
          <a:blip r:embed="rId6"/>
          <a:srcRect l="12022" t="16666" r="4165" b="27513"/>
          <a:stretch>
            <a:fillRect/>
          </a:stretch>
        </p:blipFill>
        <p:spPr>
          <a:xfrm>
            <a:off x="246340" y="4904749"/>
            <a:ext cx="3647941" cy="1822214"/>
          </a:xfrm>
          <a:prstGeom prst="rect">
            <a:avLst/>
          </a:prstGeom>
        </p:spPr>
      </p:pic>
    </p:spTree>
    <p:extLst>
      <p:ext uri="{BB962C8B-B14F-4D97-AF65-F5344CB8AC3E}">
        <p14:creationId xmlns:p14="http://schemas.microsoft.com/office/powerpoint/2010/main" val="19454377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81E50-FA0D-8DB2-EA21-FD4E2B8548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701CF3C-A652-6775-793E-6EA2EC7DA392}"/>
              </a:ext>
            </a:extLst>
          </p:cNvPr>
          <p:cNvSpPr>
            <a:spLocks noGrp="1"/>
          </p:cNvSpPr>
          <p:nvPr>
            <p:ph type="title"/>
          </p:nvPr>
        </p:nvSpPr>
        <p:spPr/>
        <p:txBody>
          <a:bodyPr/>
          <a:lstStyle/>
          <a:p>
            <a:r>
              <a:rPr lang="nl-NL"/>
              <a:t>Donderdag </a:t>
            </a:r>
          </a:p>
        </p:txBody>
      </p:sp>
      <p:sp>
        <p:nvSpPr>
          <p:cNvPr id="3" name="Tijdelijke aanduiding voor inhoud 2">
            <a:extLst>
              <a:ext uri="{FF2B5EF4-FFF2-40B4-BE49-F238E27FC236}">
                <a16:creationId xmlns:a16="http://schemas.microsoft.com/office/drawing/2014/main" id="{F2A2750F-3DCF-DB27-B79F-B6BFF7B7DB8A}"/>
              </a:ext>
            </a:extLst>
          </p:cNvPr>
          <p:cNvSpPr>
            <a:spLocks noGrp="1"/>
          </p:cNvSpPr>
          <p:nvPr>
            <p:ph idx="1"/>
          </p:nvPr>
        </p:nvSpPr>
        <p:spPr/>
        <p:txBody>
          <a:bodyPr/>
          <a:lstStyle/>
          <a:p>
            <a:r>
              <a:rPr lang="nl-NL"/>
              <a:t>Voorstelling hoe overleef ik de brugklas</a:t>
            </a:r>
          </a:p>
          <a:p>
            <a:r>
              <a:rPr lang="nl-NL"/>
              <a:t>Creatieve opdracht dit ben ik!</a:t>
            </a:r>
          </a:p>
        </p:txBody>
      </p:sp>
      <p:pic>
        <p:nvPicPr>
          <p:cNvPr id="4" name="Picture 2" descr="Je eerste schooldag op de middelbare school / brugklas: 10 tips |  Tipsvoorschool.nl">
            <a:extLst>
              <a:ext uri="{FF2B5EF4-FFF2-40B4-BE49-F238E27FC236}">
                <a16:creationId xmlns:a16="http://schemas.microsoft.com/office/drawing/2014/main" id="{827A5357-75E5-8239-5807-BA57731DD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450912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m elkaar beter te leren kennen.">
            <a:extLst>
              <a:ext uri="{FF2B5EF4-FFF2-40B4-BE49-F238E27FC236}">
                <a16:creationId xmlns:a16="http://schemas.microsoft.com/office/drawing/2014/main" id="{D2E652E9-FCB7-F7F7-F47D-AD6D16398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946" y="3328521"/>
            <a:ext cx="2402892" cy="32489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e krijg je 'swag' in de... - Markland College Oudenbosch | Facebook">
            <a:extLst>
              <a:ext uri="{FF2B5EF4-FFF2-40B4-BE49-F238E27FC236}">
                <a16:creationId xmlns:a16="http://schemas.microsoft.com/office/drawing/2014/main" id="{37F162BF-C0DB-2411-5723-FC8CA0E986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6504" y="251460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muur, overdekt, verven, kunst&#10;&#10;Door AI gegenereerde inhoud is mogelijk onjuist.">
            <a:extLst>
              <a:ext uri="{FF2B5EF4-FFF2-40B4-BE49-F238E27FC236}">
                <a16:creationId xmlns:a16="http://schemas.microsoft.com/office/drawing/2014/main" id="{CD57C8F2-0D6E-9890-6952-C84BD5C5693D}"/>
              </a:ext>
            </a:extLst>
          </p:cNvPr>
          <p:cNvPicPr>
            <a:picLocks noChangeAspect="1"/>
          </p:cNvPicPr>
          <p:nvPr/>
        </p:nvPicPr>
        <p:blipFill>
          <a:blip r:embed="rId6"/>
          <a:srcRect l="16133" r="24231" b="41176"/>
          <a:stretch>
            <a:fillRect/>
          </a:stretch>
        </p:blipFill>
        <p:spPr>
          <a:xfrm rot="10800000">
            <a:off x="133245" y="3561835"/>
            <a:ext cx="3761036" cy="2782352"/>
          </a:xfrm>
          <a:prstGeom prst="rect">
            <a:avLst/>
          </a:prstGeom>
        </p:spPr>
      </p:pic>
    </p:spTree>
    <p:extLst>
      <p:ext uri="{BB962C8B-B14F-4D97-AF65-F5344CB8AC3E}">
        <p14:creationId xmlns:p14="http://schemas.microsoft.com/office/powerpoint/2010/main" val="40296230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2374C-094A-CF18-50E4-5C48134966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577F6A-252E-9CCC-AFE6-1376BB431346}"/>
              </a:ext>
            </a:extLst>
          </p:cNvPr>
          <p:cNvSpPr>
            <a:spLocks noGrp="1"/>
          </p:cNvSpPr>
          <p:nvPr>
            <p:ph type="title"/>
          </p:nvPr>
        </p:nvSpPr>
        <p:spPr/>
        <p:txBody>
          <a:bodyPr/>
          <a:lstStyle/>
          <a:p>
            <a:r>
              <a:rPr lang="nl-NL"/>
              <a:t>Vrijdag </a:t>
            </a:r>
          </a:p>
        </p:txBody>
      </p:sp>
      <p:sp>
        <p:nvSpPr>
          <p:cNvPr id="3" name="Tijdelijke aanduiding voor inhoud 2">
            <a:extLst>
              <a:ext uri="{FF2B5EF4-FFF2-40B4-BE49-F238E27FC236}">
                <a16:creationId xmlns:a16="http://schemas.microsoft.com/office/drawing/2014/main" id="{68B61043-5C10-F4BD-93C3-3D2E1666C5F1}"/>
              </a:ext>
            </a:extLst>
          </p:cNvPr>
          <p:cNvSpPr>
            <a:spLocks noGrp="1"/>
          </p:cNvSpPr>
          <p:nvPr>
            <p:ph idx="1"/>
          </p:nvPr>
        </p:nvSpPr>
        <p:spPr/>
        <p:txBody>
          <a:bodyPr/>
          <a:lstStyle/>
          <a:p>
            <a:r>
              <a:rPr lang="nl-NL"/>
              <a:t>De eerste lessen</a:t>
            </a:r>
          </a:p>
        </p:txBody>
      </p:sp>
      <p:pic>
        <p:nvPicPr>
          <p:cNvPr id="1030" name="Picture 6" descr="Klaar voor de middelbare? [blog] -">
            <a:extLst>
              <a:ext uri="{FF2B5EF4-FFF2-40B4-BE49-F238E27FC236}">
                <a16:creationId xmlns:a16="http://schemas.microsoft.com/office/drawing/2014/main" id="{59FC191E-FD73-782F-E45F-F386F4E9D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820" y="3320988"/>
            <a:ext cx="5533644" cy="1797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792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09C48-B0EA-F686-D759-A5FD88F852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32CA4D-18BA-2065-DF89-F96A18DA097E}"/>
              </a:ext>
            </a:extLst>
          </p:cNvPr>
          <p:cNvSpPr>
            <a:spLocks noGrp="1"/>
          </p:cNvSpPr>
          <p:nvPr>
            <p:ph type="title"/>
          </p:nvPr>
        </p:nvSpPr>
        <p:spPr/>
        <p:txBody>
          <a:bodyPr/>
          <a:lstStyle/>
          <a:p>
            <a:r>
              <a:rPr lang="nl-NL" dirty="0"/>
              <a:t>Welkom</a:t>
            </a:r>
          </a:p>
        </p:txBody>
      </p:sp>
      <p:sp>
        <p:nvSpPr>
          <p:cNvPr id="3" name="Tijdelijke aanduiding voor inhoud 2">
            <a:extLst>
              <a:ext uri="{FF2B5EF4-FFF2-40B4-BE49-F238E27FC236}">
                <a16:creationId xmlns:a16="http://schemas.microsoft.com/office/drawing/2014/main" id="{CC4E4015-F3C3-4288-DF77-B4425F671C2D}"/>
              </a:ext>
            </a:extLst>
          </p:cNvPr>
          <p:cNvSpPr>
            <a:spLocks noGrp="1"/>
          </p:cNvSpPr>
          <p:nvPr>
            <p:ph idx="1"/>
          </p:nvPr>
        </p:nvSpPr>
        <p:spPr>
          <a:xfrm>
            <a:off x="495301" y="1412776"/>
            <a:ext cx="9133200" cy="4392000"/>
          </a:xfrm>
        </p:spPr>
        <p:txBody>
          <a:bodyPr/>
          <a:lstStyle/>
          <a:p>
            <a:r>
              <a:rPr lang="nl-NL" dirty="0"/>
              <a:t>Lian </a:t>
            </a:r>
            <a:r>
              <a:rPr lang="nl-NL" dirty="0" err="1"/>
              <a:t>Pattiasina</a:t>
            </a:r>
            <a:r>
              <a:rPr lang="nl-NL" dirty="0"/>
              <a:t> </a:t>
            </a:r>
          </a:p>
          <a:p>
            <a:pPr lvl="1"/>
            <a:r>
              <a:rPr lang="nl-NL" dirty="0"/>
              <a:t>Afdelingsleider onderbouw MHV</a:t>
            </a:r>
          </a:p>
          <a:p>
            <a:pPr marL="192610" lvl="1" indent="0">
              <a:buNone/>
            </a:pPr>
            <a:endParaRPr lang="nl-NL" dirty="0"/>
          </a:p>
          <a:p>
            <a:r>
              <a:rPr lang="nl-NL" dirty="0"/>
              <a:t>Hannah van Nieuwmegen</a:t>
            </a:r>
          </a:p>
          <a:p>
            <a:pPr lvl="1"/>
            <a:r>
              <a:rPr lang="nl-NL" dirty="0"/>
              <a:t>Leerjaarcoördinator 1M, 1MH, 1HV</a:t>
            </a:r>
          </a:p>
          <a:p>
            <a:pPr marL="0" indent="0">
              <a:buNone/>
            </a:pPr>
            <a:endParaRPr lang="nl-NL" dirty="0"/>
          </a:p>
          <a:p>
            <a:r>
              <a:rPr lang="nl-NL" dirty="0"/>
              <a:t>Marjolijn Bontje</a:t>
            </a:r>
          </a:p>
          <a:p>
            <a:pPr lvl="1"/>
            <a:r>
              <a:rPr lang="nl-NL" dirty="0"/>
              <a:t>Mentor klas 1MHa</a:t>
            </a:r>
          </a:p>
          <a:p>
            <a:r>
              <a:rPr lang="nl-NL" dirty="0"/>
              <a:t>Ronald Welboren</a:t>
            </a:r>
          </a:p>
          <a:p>
            <a:pPr lvl="1"/>
            <a:r>
              <a:rPr lang="nl-NL" dirty="0"/>
              <a:t>Mentor klas 1MHb</a:t>
            </a:r>
          </a:p>
          <a:p>
            <a:r>
              <a:rPr lang="nl-NL" dirty="0" err="1"/>
              <a:t>Mylène</a:t>
            </a:r>
            <a:r>
              <a:rPr lang="nl-NL" sz="3000" dirty="0"/>
              <a:t> Panhorst</a:t>
            </a:r>
          </a:p>
          <a:p>
            <a:pPr lvl="1"/>
            <a:r>
              <a:rPr lang="nl-NL" dirty="0"/>
              <a:t>Mentor klas 1HVa</a:t>
            </a:r>
          </a:p>
          <a:p>
            <a:pPr marL="192610" lvl="1" indent="0">
              <a:buNone/>
            </a:pPr>
            <a:endParaRPr lang="nl-NL" dirty="0"/>
          </a:p>
          <a:p>
            <a:pPr lvl="1"/>
            <a:endParaRPr lang="nl-NL" dirty="0"/>
          </a:p>
          <a:p>
            <a:pPr lvl="1"/>
            <a:endParaRPr lang="nl-NL" dirty="0"/>
          </a:p>
          <a:p>
            <a:pPr lvl="1"/>
            <a:endParaRPr lang="nl-NL" dirty="0"/>
          </a:p>
          <a:p>
            <a:pPr lvl="1"/>
            <a:endParaRPr lang="nl-NL" dirty="0"/>
          </a:p>
          <a:p>
            <a:pPr lvl="1"/>
            <a:r>
              <a:rPr lang="nl-NL" dirty="0"/>
              <a:t>PP komt op de website </a:t>
            </a:r>
            <a:r>
              <a:rPr lang="nl-NL" dirty="0">
                <a:solidFill>
                  <a:schemeClr val="accent1"/>
                </a:solidFill>
                <a:hlinkClick r:id="rId3">
                  <a:extLst>
                    <a:ext uri="{A12FA001-AC4F-418D-AE19-62706E023703}">
                      <ahyp:hlinkClr xmlns:ahyp="http://schemas.microsoft.com/office/drawing/2018/hyperlinkcolor" val="tx"/>
                    </a:ext>
                  </a:extLst>
                </a:hlinkClick>
              </a:rPr>
              <a:t>www.vellesancollege.nl</a:t>
            </a:r>
            <a:r>
              <a:rPr lang="nl-NL" dirty="0">
                <a:solidFill>
                  <a:schemeClr val="accent1"/>
                </a:solidFill>
              </a:rPr>
              <a:t> </a:t>
            </a:r>
          </a:p>
        </p:txBody>
      </p:sp>
    </p:spTree>
    <p:extLst>
      <p:ext uri="{BB962C8B-B14F-4D97-AF65-F5344CB8AC3E}">
        <p14:creationId xmlns:p14="http://schemas.microsoft.com/office/powerpoint/2010/main" val="114309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B0E9B-E530-32C5-2D6C-11BE16C6C7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BFA037-BE39-2C2E-5757-3DB9FADBC78A}"/>
              </a:ext>
            </a:extLst>
          </p:cNvPr>
          <p:cNvSpPr>
            <a:spLocks noGrp="1"/>
          </p:cNvSpPr>
          <p:nvPr>
            <p:ph type="title"/>
          </p:nvPr>
        </p:nvSpPr>
        <p:spPr/>
        <p:txBody>
          <a:bodyPr/>
          <a:lstStyle/>
          <a:p>
            <a:r>
              <a:rPr lang="nl-NL"/>
              <a:t>De leerling in beeld</a:t>
            </a:r>
          </a:p>
        </p:txBody>
      </p:sp>
      <p:sp>
        <p:nvSpPr>
          <p:cNvPr id="3" name="Tijdelijke aanduiding voor inhoud 2">
            <a:extLst>
              <a:ext uri="{FF2B5EF4-FFF2-40B4-BE49-F238E27FC236}">
                <a16:creationId xmlns:a16="http://schemas.microsoft.com/office/drawing/2014/main" id="{6CF7D83F-0F31-3416-7B21-7FC3C4FC5248}"/>
              </a:ext>
            </a:extLst>
          </p:cNvPr>
          <p:cNvSpPr>
            <a:spLocks noGrp="1"/>
          </p:cNvSpPr>
          <p:nvPr>
            <p:ph idx="1"/>
          </p:nvPr>
        </p:nvSpPr>
        <p:spPr>
          <a:xfrm>
            <a:off x="272480" y="1340768"/>
            <a:ext cx="9133200" cy="4860540"/>
          </a:xfrm>
        </p:spPr>
        <p:txBody>
          <a:bodyPr/>
          <a:lstStyle/>
          <a:p>
            <a:pPr defTabSz="410751" hangingPunct="0"/>
            <a:r>
              <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CITO VAS (voortgang basiskennis in kaart brengen)</a:t>
            </a:r>
          </a:p>
          <a:p>
            <a:pPr lvl="1" defTabSz="410751" hangingPunct="0"/>
            <a:r>
              <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Oktober VAS 0 !)</a:t>
            </a:r>
          </a:p>
          <a:p>
            <a:pPr lvl="1" defTabSz="410751" hangingPunct="0"/>
            <a:r>
              <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April VAS 1</a:t>
            </a:r>
          </a:p>
          <a:p>
            <a:pPr defTabSz="410751" hangingPunct="0"/>
            <a:endPar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endParaRPr>
          </a:p>
          <a:p>
            <a:pPr defTabSz="410751" hangingPunct="0"/>
            <a:r>
              <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Vier periodes met 2 rapporten</a:t>
            </a:r>
          </a:p>
          <a:p>
            <a:pPr lvl="1" defTabSz="410751" hangingPunct="0"/>
            <a:r>
              <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Rapport wordt uitgereikt aan ouders </a:t>
            </a:r>
            <a:r>
              <a:rPr lang="nl-NL" altLang="nl-NL" u="sng"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en</a:t>
            </a:r>
            <a:r>
              <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 leerling</a:t>
            </a:r>
          </a:p>
          <a:p>
            <a:pPr defTabSz="410751" hangingPunct="0"/>
            <a:endPar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endParaRPr>
          </a:p>
          <a:p>
            <a:pPr defTabSz="410751" hangingPunct="0"/>
            <a:r>
              <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Kennismakingsgesprek en leerlingbespreking</a:t>
            </a:r>
          </a:p>
          <a:p>
            <a:pPr defTabSz="410751" hangingPunct="0"/>
            <a:endPar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endParaRPr>
          </a:p>
          <a:p>
            <a:pPr defTabSz="410751" hangingPunct="0"/>
            <a:r>
              <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Wekelijks mentoruur</a:t>
            </a:r>
          </a:p>
          <a:p>
            <a:pPr lvl="1" defTabSz="410751" hangingPunct="0"/>
            <a:r>
              <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1</a:t>
            </a:r>
            <a:r>
              <a:rPr lang="nl-NL" altLang="nl-NL" kern="0" baseline="3000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e</a:t>
            </a:r>
            <a:r>
              <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 periode: extra mentoruur</a:t>
            </a:r>
          </a:p>
          <a:p>
            <a:pPr lvl="1" defTabSz="410751" hangingPunct="0"/>
            <a:endParaRPr lang="nl-NL" altLang="nl-NL"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endParaRPr>
          </a:p>
          <a:p>
            <a:endParaRPr lang="nl-NL" dirty="0"/>
          </a:p>
        </p:txBody>
      </p:sp>
    </p:spTree>
    <p:extLst>
      <p:ext uri="{BB962C8B-B14F-4D97-AF65-F5344CB8AC3E}">
        <p14:creationId xmlns:p14="http://schemas.microsoft.com/office/powerpoint/2010/main" val="22530428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speelgoed, vectorafbeeldingen&#10;&#10;Automatisch gegenereerde beschrijving">
            <a:extLst>
              <a:ext uri="{FF2B5EF4-FFF2-40B4-BE49-F238E27FC236}">
                <a16:creationId xmlns:a16="http://schemas.microsoft.com/office/drawing/2014/main" id="{450AC51B-16ED-6A56-2AAA-480CA0F3C13A}"/>
              </a:ext>
            </a:extLst>
          </p:cNvPr>
          <p:cNvPicPr>
            <a:picLocks noGrp="1" noChangeAspect="1"/>
          </p:cNvPicPr>
          <p:nvPr>
            <p:ph idx="4294967295"/>
          </p:nvPr>
        </p:nvPicPr>
        <p:blipFill>
          <a:blip r:embed="rId3"/>
          <a:stretch>
            <a:fillRect/>
          </a:stretch>
        </p:blipFill>
        <p:spPr>
          <a:xfrm>
            <a:off x="1352600" y="1614487"/>
            <a:ext cx="3198813" cy="4860925"/>
          </a:xfrm>
          <a:prstGeom prst="rect">
            <a:avLst/>
          </a:prstGeom>
        </p:spPr>
      </p:pic>
      <p:pic>
        <p:nvPicPr>
          <p:cNvPr id="6" name="Afbeelding 5" descr="Afbeelding met tekst, shoji&#10;&#10;Automatisch gegenereerde beschrijving">
            <a:extLst>
              <a:ext uri="{FF2B5EF4-FFF2-40B4-BE49-F238E27FC236}">
                <a16:creationId xmlns:a16="http://schemas.microsoft.com/office/drawing/2014/main" id="{1CE25C3F-E603-5442-E1F1-DD89A7E09A03}"/>
              </a:ext>
            </a:extLst>
          </p:cNvPr>
          <p:cNvPicPr>
            <a:picLocks noChangeAspect="1"/>
          </p:cNvPicPr>
          <p:nvPr/>
        </p:nvPicPr>
        <p:blipFill>
          <a:blip r:embed="rId4"/>
          <a:stretch>
            <a:fillRect/>
          </a:stretch>
        </p:blipFill>
        <p:spPr>
          <a:xfrm>
            <a:off x="4736976" y="1604605"/>
            <a:ext cx="3235325" cy="2032000"/>
          </a:xfrm>
          <a:prstGeom prst="rect">
            <a:avLst/>
          </a:prstGeom>
        </p:spPr>
      </p:pic>
      <p:pic>
        <p:nvPicPr>
          <p:cNvPr id="5" name="Afbeelding 4" descr="Afbeelding met tafel&#10;&#10;Automatisch gegenereerde beschrijving">
            <a:extLst>
              <a:ext uri="{FF2B5EF4-FFF2-40B4-BE49-F238E27FC236}">
                <a16:creationId xmlns:a16="http://schemas.microsoft.com/office/drawing/2014/main" id="{4AC10973-8DA2-6E0C-0D01-D70848AD65F9}"/>
              </a:ext>
            </a:extLst>
          </p:cNvPr>
          <p:cNvPicPr>
            <a:picLocks noChangeAspect="1"/>
          </p:cNvPicPr>
          <p:nvPr/>
        </p:nvPicPr>
        <p:blipFill>
          <a:blip r:embed="rId5"/>
          <a:stretch>
            <a:fillRect/>
          </a:stretch>
        </p:blipFill>
        <p:spPr>
          <a:xfrm>
            <a:off x="4736975" y="3705224"/>
            <a:ext cx="3235325" cy="2770188"/>
          </a:xfrm>
          <a:prstGeom prst="rect">
            <a:avLst/>
          </a:prstGeom>
        </p:spPr>
      </p:pic>
      <p:sp>
        <p:nvSpPr>
          <p:cNvPr id="2" name="Titel 1">
            <a:extLst>
              <a:ext uri="{FF2B5EF4-FFF2-40B4-BE49-F238E27FC236}">
                <a16:creationId xmlns:a16="http://schemas.microsoft.com/office/drawing/2014/main" id="{8909E7E6-27C7-F5C2-4B13-59DD75100DB8}"/>
              </a:ext>
            </a:extLst>
          </p:cNvPr>
          <p:cNvSpPr>
            <a:spLocks noGrp="1"/>
          </p:cNvSpPr>
          <p:nvPr>
            <p:ph type="title"/>
          </p:nvPr>
        </p:nvSpPr>
        <p:spPr>
          <a:xfrm>
            <a:off x="495301" y="490661"/>
            <a:ext cx="6797960" cy="705600"/>
          </a:xfrm>
        </p:spPr>
        <p:txBody>
          <a:bodyPr anchor="ctr">
            <a:normAutofit/>
          </a:bodyPr>
          <a:lstStyle/>
          <a:p>
            <a:r>
              <a:rPr lang="nl-NL"/>
              <a:t>VIP</a:t>
            </a:r>
          </a:p>
        </p:txBody>
      </p:sp>
    </p:spTree>
    <p:extLst>
      <p:ext uri="{BB962C8B-B14F-4D97-AF65-F5344CB8AC3E}">
        <p14:creationId xmlns:p14="http://schemas.microsoft.com/office/powerpoint/2010/main" val="8490005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2600271" y="1266883"/>
            <a:ext cx="6848400" cy="688350"/>
          </a:xfrm>
          <a:prstGeom prst="rect">
            <a:avLst/>
          </a:prstGeom>
        </p:spPr>
        <p:txBody>
          <a:bodyPr spcFirstLastPara="1" vert="horz" wrap="square" lIns="99044" tIns="99044" rIns="99044" bIns="99044" rtlCol="0" anchor="t" anchorCtr="0">
            <a:noAutofit/>
          </a:bodyPr>
          <a:lstStyle/>
          <a:p>
            <a:r>
              <a:rPr lang="nl" dirty="0">
                <a:solidFill>
                  <a:srgbClr val="FF9900"/>
                </a:solidFill>
              </a:rPr>
              <a:t>Waarom werken met de VIP ?</a:t>
            </a:r>
            <a:endParaRPr dirty="0">
              <a:solidFill>
                <a:srgbClr val="FF9900"/>
              </a:solidFill>
            </a:endParaRPr>
          </a:p>
        </p:txBody>
      </p:sp>
      <p:sp>
        <p:nvSpPr>
          <p:cNvPr id="79" name="Google Shape;79;p14"/>
          <p:cNvSpPr txBox="1">
            <a:spLocks noGrp="1"/>
          </p:cNvSpPr>
          <p:nvPr>
            <p:ph type="body" idx="1"/>
          </p:nvPr>
        </p:nvSpPr>
        <p:spPr>
          <a:xfrm>
            <a:off x="2600271" y="1887416"/>
            <a:ext cx="6848400" cy="3869782"/>
          </a:xfrm>
          <a:prstGeom prst="rect">
            <a:avLst/>
          </a:prstGeom>
        </p:spPr>
        <p:txBody>
          <a:bodyPr spcFirstLastPara="1" vert="horz" wrap="square" lIns="99044" tIns="99044" rIns="99044" bIns="99044" rtlCol="0" anchor="t" anchorCtr="0">
            <a:noAutofit/>
          </a:bodyPr>
          <a:lstStyle/>
          <a:p>
            <a:pPr marL="123821" indent="0">
              <a:spcBef>
                <a:spcPts val="1733"/>
              </a:spcBef>
              <a:buNone/>
            </a:pPr>
            <a:r>
              <a:rPr lang="nl-NL" sz="1300" b="1" dirty="0">
                <a:solidFill>
                  <a:schemeClr val="bg2"/>
                </a:solidFill>
                <a:latin typeface="Montserrat" pitchFamily="2" charset="77"/>
              </a:rPr>
              <a:t>Versterken van executieve functies: </a:t>
            </a:r>
            <a:r>
              <a:rPr lang="nl-NL" sz="1300" dirty="0">
                <a:solidFill>
                  <a:schemeClr val="bg2"/>
                </a:solidFill>
                <a:latin typeface="Montserrat" pitchFamily="2" charset="77"/>
              </a:rPr>
              <a:t>In het voortgezet onderwijs zijn executieve functies belangrijk voor de school- prestaties van leerlingen. </a:t>
            </a:r>
            <a:r>
              <a:rPr lang="nl-NL" sz="1300" dirty="0">
                <a:solidFill>
                  <a:schemeClr val="bg2"/>
                </a:solidFill>
                <a:latin typeface="Montserrat" pitchFamily="2" charset="77"/>
                <a:sym typeface="Comfortaa"/>
              </a:rPr>
              <a:t>Met de VIP worden </a:t>
            </a:r>
            <a:r>
              <a:rPr lang="nl-NL" sz="1300" dirty="0">
                <a:solidFill>
                  <a:schemeClr val="bg2"/>
                </a:solidFill>
                <a:latin typeface="Montserrat" pitchFamily="2" charset="77"/>
              </a:rPr>
              <a:t>verschillende executieve functies zoals het organiseren en structureren van taken, het behouden van overzicht, het prioriteren en het stellen van doelen, getraind en versterkt.</a:t>
            </a:r>
          </a:p>
          <a:p>
            <a:pPr marL="123821" indent="0">
              <a:spcBef>
                <a:spcPts val="1733"/>
              </a:spcBef>
              <a:buNone/>
            </a:pPr>
            <a:r>
              <a:rPr lang="nl-NL" sz="1300" b="1" dirty="0">
                <a:latin typeface="Montserrat" pitchFamily="2" charset="77"/>
                <a:ea typeface="Comfortaa"/>
                <a:cs typeface="Comfortaa"/>
                <a:sym typeface="Comfortaa"/>
              </a:rPr>
              <a:t>Magister alleen is niet toereikend</a:t>
            </a:r>
            <a:r>
              <a:rPr lang="nl-NL" sz="1300" dirty="0">
                <a:latin typeface="Montserrat" pitchFamily="2" charset="77"/>
                <a:ea typeface="Comfortaa"/>
                <a:cs typeface="Comfortaa"/>
                <a:sym typeface="Comfortaa"/>
              </a:rPr>
              <a:t>: Magister is eigenlijk niet meer dan een verzamelpunt van informatie die toegankelijk is voor de leerling, ouders en de docenten. Het is minder geschikt om mee te plannen. </a:t>
            </a:r>
          </a:p>
          <a:p>
            <a:pPr marL="123821" indent="0">
              <a:spcBef>
                <a:spcPts val="1733"/>
              </a:spcBef>
              <a:buNone/>
            </a:pPr>
            <a:r>
              <a:rPr lang="nl-NL" sz="1300" b="1" dirty="0">
                <a:latin typeface="Montserrat" pitchFamily="2" charset="77"/>
                <a:ea typeface="Arial"/>
                <a:cs typeface="Arial"/>
                <a:sym typeface="Comfortaa"/>
              </a:rPr>
              <a:t>De VIP is een planner en een agenda in </a:t>
            </a:r>
            <a:r>
              <a:rPr lang="nl-NL" sz="1300" b="1" dirty="0">
                <a:latin typeface="Montserrat" pitchFamily="2" charset="77"/>
                <a:ea typeface="Comfortaa"/>
                <a:cs typeface="Comfortaa"/>
                <a:sym typeface="Comfortaa"/>
              </a:rPr>
              <a:t>één</a:t>
            </a:r>
            <a:r>
              <a:rPr lang="nl-NL" sz="1300" dirty="0">
                <a:latin typeface="Montserrat" pitchFamily="2" charset="77"/>
                <a:ea typeface="Comfortaa"/>
                <a:cs typeface="Comfortaa"/>
                <a:sym typeface="Comfortaa"/>
              </a:rPr>
              <a:t>. In de VIP worden in principe alle taken en afspraken op één plek verzameld. Leerlingen hebben dus in</a:t>
            </a:r>
            <a:r>
              <a:rPr lang="nl" sz="1300" dirty="0">
                <a:latin typeface="Montserrat" pitchFamily="2" charset="77"/>
                <a:ea typeface="Comfortaa"/>
                <a:cs typeface="Comfortaa"/>
                <a:sym typeface="Comfortaa"/>
              </a:rPr>
              <a:t> één oogoplsag een helder overzicht van wat ze per dag en/of week gaan doen. Ze kunnen makkelijker vooruit kijken en bovendien zijn alle belangrijke data voor het hele schooljaar hier ook al in verwerkt.</a:t>
            </a:r>
          </a:p>
          <a:p>
            <a:pPr marL="123821" indent="0">
              <a:spcBef>
                <a:spcPts val="1733"/>
              </a:spcBef>
              <a:buNone/>
            </a:pPr>
            <a:endParaRPr sz="1300" dirty="0">
              <a:latin typeface="Comfortaa"/>
              <a:ea typeface="Comfortaa"/>
              <a:cs typeface="Comfortaa"/>
              <a:sym typeface="Comfortaa"/>
            </a:endParaRPr>
          </a:p>
          <a:p>
            <a:pPr indent="0">
              <a:spcBef>
                <a:spcPts val="1733"/>
              </a:spcBef>
              <a:buNone/>
            </a:pPr>
            <a:endParaRPr sz="1300" dirty="0">
              <a:latin typeface="Arial"/>
              <a:ea typeface="Arial"/>
              <a:cs typeface="Arial"/>
              <a:sym typeface="Arial"/>
            </a:endParaRPr>
          </a:p>
          <a:p>
            <a:pPr marL="0" indent="0">
              <a:spcBef>
                <a:spcPts val="1733"/>
              </a:spcBef>
              <a:buNone/>
            </a:pPr>
            <a:endParaRPr sz="1300" dirty="0">
              <a:latin typeface="Arial"/>
              <a:ea typeface="Arial"/>
              <a:cs typeface="Arial"/>
              <a:sym typeface="Arial"/>
            </a:endParaRPr>
          </a:p>
          <a:p>
            <a:pPr marL="0" indent="0">
              <a:spcBef>
                <a:spcPts val="1733"/>
              </a:spcBef>
              <a:spcAft>
                <a:spcPts val="1733"/>
              </a:spcAft>
              <a:buNone/>
            </a:pPr>
            <a:endParaRPr sz="1300" dirty="0">
              <a:latin typeface="Arial"/>
              <a:ea typeface="Arial"/>
              <a:cs typeface="Arial"/>
              <a:sym typeface="Arial"/>
            </a:endParaRPr>
          </a:p>
        </p:txBody>
      </p:sp>
      <p:pic>
        <p:nvPicPr>
          <p:cNvPr id="3" name="Afbeelding 2">
            <a:extLst>
              <a:ext uri="{FF2B5EF4-FFF2-40B4-BE49-F238E27FC236}">
                <a16:creationId xmlns:a16="http://schemas.microsoft.com/office/drawing/2014/main" id="{01204305-50A0-0F84-2E14-2DBF5C8E4583}"/>
              </a:ext>
            </a:extLst>
          </p:cNvPr>
          <p:cNvPicPr>
            <a:picLocks noChangeAspect="1"/>
          </p:cNvPicPr>
          <p:nvPr/>
        </p:nvPicPr>
        <p:blipFill>
          <a:blip r:embed="rId3"/>
          <a:stretch>
            <a:fillRect/>
          </a:stretch>
        </p:blipFill>
        <p:spPr>
          <a:xfrm>
            <a:off x="630638" y="2670460"/>
            <a:ext cx="1395272" cy="1517081"/>
          </a:xfrm>
          <a:prstGeom prst="rect">
            <a:avLst/>
          </a:prstGeom>
        </p:spPr>
      </p:pic>
      <p:sp>
        <p:nvSpPr>
          <p:cNvPr id="2" name="Tekstvak 1">
            <a:extLst>
              <a:ext uri="{FF2B5EF4-FFF2-40B4-BE49-F238E27FC236}">
                <a16:creationId xmlns:a16="http://schemas.microsoft.com/office/drawing/2014/main" id="{86E02200-C2DB-01F5-76D6-7DB3484E2714}"/>
              </a:ext>
            </a:extLst>
          </p:cNvPr>
          <p:cNvSpPr txBox="1"/>
          <p:nvPr/>
        </p:nvSpPr>
        <p:spPr>
          <a:xfrm>
            <a:off x="884548" y="635110"/>
            <a:ext cx="1971191" cy="646331"/>
          </a:xfrm>
          <a:prstGeom prst="rect">
            <a:avLst/>
          </a:prstGeom>
          <a:noFill/>
        </p:spPr>
        <p:txBody>
          <a:bodyPr wrap="square" rtlCol="0">
            <a:spAutoFit/>
          </a:bodyPr>
          <a:lstStyle/>
          <a:p>
            <a:r>
              <a:rPr lang="nl-NL" sz="3600" b="1" dirty="0">
                <a:solidFill>
                  <a:schemeClr val="accent1"/>
                </a:solidFill>
              </a:rPr>
              <a:t>VIP</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1076862" y="355804"/>
            <a:ext cx="6848400" cy="688350"/>
          </a:xfrm>
          <a:prstGeom prst="rect">
            <a:avLst/>
          </a:prstGeom>
        </p:spPr>
        <p:txBody>
          <a:bodyPr spcFirstLastPara="1" vert="horz" wrap="square" lIns="99044" tIns="99044" rIns="99044" bIns="99044" rtlCol="0" anchor="t" anchorCtr="0">
            <a:noAutofit/>
          </a:bodyPr>
          <a:lstStyle/>
          <a:p>
            <a:r>
              <a:rPr lang="nl" dirty="0">
                <a:solidFill>
                  <a:srgbClr val="FF9900"/>
                </a:solidFill>
              </a:rPr>
              <a:t>Executieve functies in het VO </a:t>
            </a:r>
            <a:endParaRPr dirty="0">
              <a:solidFill>
                <a:srgbClr val="FF9900"/>
              </a:solidFill>
            </a:endParaRPr>
          </a:p>
        </p:txBody>
      </p:sp>
      <p:sp>
        <p:nvSpPr>
          <p:cNvPr id="79" name="Google Shape;79;p14"/>
          <p:cNvSpPr txBox="1">
            <a:spLocks noGrp="1"/>
          </p:cNvSpPr>
          <p:nvPr>
            <p:ph type="body" idx="1"/>
          </p:nvPr>
        </p:nvSpPr>
        <p:spPr>
          <a:xfrm>
            <a:off x="457330" y="1838143"/>
            <a:ext cx="8774437" cy="3725824"/>
          </a:xfrm>
          <a:prstGeom prst="rect">
            <a:avLst/>
          </a:prstGeom>
        </p:spPr>
        <p:txBody>
          <a:bodyPr spcFirstLastPara="1" vert="horz" wrap="square" lIns="99044" tIns="99044" rIns="99044" bIns="99044" rtlCol="0" anchor="t" anchorCtr="0">
            <a:noAutofit/>
          </a:bodyPr>
          <a:lstStyle/>
          <a:p>
            <a:pPr marL="123821" indent="0">
              <a:buNone/>
            </a:pPr>
            <a:endParaRPr lang="nl-NL" sz="1300" dirty="0">
              <a:solidFill>
                <a:schemeClr val="bg2"/>
              </a:solidFill>
              <a:latin typeface="Montserrat" pitchFamily="2" charset="77"/>
            </a:endParaRPr>
          </a:p>
          <a:p>
            <a:pPr marL="123821" indent="0">
              <a:buNone/>
            </a:pPr>
            <a:r>
              <a:rPr lang="nl-NL" sz="1300" b="1" dirty="0">
                <a:solidFill>
                  <a:schemeClr val="bg2"/>
                </a:solidFill>
                <a:latin typeface="Montserrat" pitchFamily="2" charset="77"/>
              </a:rPr>
              <a:t>      </a:t>
            </a:r>
            <a:endParaRPr lang="nl-NL" sz="1083" dirty="0">
              <a:solidFill>
                <a:schemeClr val="bg2"/>
              </a:solidFill>
              <a:latin typeface="Montserrat" pitchFamily="2" charset="77"/>
            </a:endParaRPr>
          </a:p>
          <a:p>
            <a:pPr indent="0">
              <a:spcBef>
                <a:spcPts val="1733"/>
              </a:spcBef>
              <a:buNone/>
            </a:pPr>
            <a:endParaRPr sz="1083" dirty="0">
              <a:latin typeface="Arial"/>
              <a:ea typeface="Arial"/>
              <a:cs typeface="Arial"/>
              <a:sym typeface="Arial"/>
            </a:endParaRPr>
          </a:p>
          <a:p>
            <a:pPr marL="0" indent="0">
              <a:spcBef>
                <a:spcPts val="1733"/>
              </a:spcBef>
              <a:buNone/>
            </a:pPr>
            <a:endParaRPr sz="1300" dirty="0">
              <a:latin typeface="Arial"/>
              <a:ea typeface="Arial"/>
              <a:cs typeface="Arial"/>
              <a:sym typeface="Arial"/>
            </a:endParaRPr>
          </a:p>
          <a:p>
            <a:pPr marL="0" indent="0">
              <a:spcBef>
                <a:spcPts val="1733"/>
              </a:spcBef>
              <a:spcAft>
                <a:spcPts val="1733"/>
              </a:spcAft>
              <a:buNone/>
            </a:pPr>
            <a:endParaRPr sz="1300" dirty="0">
              <a:latin typeface="Arial"/>
              <a:ea typeface="Arial"/>
              <a:cs typeface="Arial"/>
              <a:sym typeface="Arial"/>
            </a:endParaRPr>
          </a:p>
        </p:txBody>
      </p:sp>
      <p:sp>
        <p:nvSpPr>
          <p:cNvPr id="2" name="Rectangle 2">
            <a:extLst>
              <a:ext uri="{FF2B5EF4-FFF2-40B4-BE49-F238E27FC236}">
                <a16:creationId xmlns:a16="http://schemas.microsoft.com/office/drawing/2014/main" id="{0B945AF2-ABBC-95FE-7C22-A53273B67F93}"/>
              </a:ext>
            </a:extLst>
          </p:cNvPr>
          <p:cNvSpPr>
            <a:spLocks noChangeArrowheads="1"/>
          </p:cNvSpPr>
          <p:nvPr/>
        </p:nvSpPr>
        <p:spPr bwMode="auto">
          <a:xfrm>
            <a:off x="0" y="538404"/>
            <a:ext cx="72778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0" tIns="49530" rIns="99060" bIns="49530" numCol="1" anchor="ctr" anchorCtr="0" compatLnSpc="1">
            <a:prstTxWarp prst="textNoShape">
              <a:avLst/>
            </a:prstTxWarp>
            <a:spAutoFit/>
          </a:bodyPr>
          <a:lstStyle/>
          <a:p>
            <a:endParaRPr lang="nl-NL" sz="1950"/>
          </a:p>
        </p:txBody>
      </p:sp>
      <p:sp>
        <p:nvSpPr>
          <p:cNvPr id="3" name="Rectangle 4">
            <a:extLst>
              <a:ext uri="{FF2B5EF4-FFF2-40B4-BE49-F238E27FC236}">
                <a16:creationId xmlns:a16="http://schemas.microsoft.com/office/drawing/2014/main" id="{446BA8A5-998C-8126-72B5-1E8913113DEB}"/>
              </a:ext>
            </a:extLst>
          </p:cNvPr>
          <p:cNvSpPr>
            <a:spLocks noChangeArrowheads="1"/>
          </p:cNvSpPr>
          <p:nvPr/>
        </p:nvSpPr>
        <p:spPr bwMode="auto">
          <a:xfrm>
            <a:off x="5879" y="442884"/>
            <a:ext cx="2001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060" tIns="49530" rIns="99060" bIns="49530" numCol="1" anchor="ctr" anchorCtr="0" compatLnSpc="1">
            <a:prstTxWarp prst="textNoShape">
              <a:avLst/>
            </a:prstTxWarp>
            <a:spAutoFit/>
          </a:bodyPr>
          <a:lstStyle/>
          <a:p>
            <a:endParaRPr lang="nl-NL" sz="1950"/>
          </a:p>
        </p:txBody>
      </p:sp>
      <p:sp>
        <p:nvSpPr>
          <p:cNvPr id="4" name="Rectangle 6">
            <a:extLst>
              <a:ext uri="{FF2B5EF4-FFF2-40B4-BE49-F238E27FC236}">
                <a16:creationId xmlns:a16="http://schemas.microsoft.com/office/drawing/2014/main" id="{59CB7164-8B2F-428F-5291-F5C378B2B432}"/>
              </a:ext>
            </a:extLst>
          </p:cNvPr>
          <p:cNvSpPr>
            <a:spLocks noChangeArrowheads="1"/>
          </p:cNvSpPr>
          <p:nvPr/>
        </p:nvSpPr>
        <p:spPr bwMode="auto">
          <a:xfrm>
            <a:off x="1" y="442884"/>
            <a:ext cx="2001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060" tIns="49530" rIns="99060" bIns="49530" numCol="1" anchor="ctr" anchorCtr="0" compatLnSpc="1">
            <a:prstTxWarp prst="textNoShape">
              <a:avLst/>
            </a:prstTxWarp>
            <a:spAutoFit/>
          </a:bodyPr>
          <a:lstStyle/>
          <a:p>
            <a:endParaRPr lang="nl-NL" sz="1950"/>
          </a:p>
        </p:txBody>
      </p:sp>
      <p:sp>
        <p:nvSpPr>
          <p:cNvPr id="5" name="Rectangle 8">
            <a:extLst>
              <a:ext uri="{FF2B5EF4-FFF2-40B4-BE49-F238E27FC236}">
                <a16:creationId xmlns:a16="http://schemas.microsoft.com/office/drawing/2014/main" id="{18A32E48-B1AB-BA0F-69E9-1316C3BAFE7B}"/>
              </a:ext>
            </a:extLst>
          </p:cNvPr>
          <p:cNvSpPr>
            <a:spLocks noChangeArrowheads="1"/>
          </p:cNvSpPr>
          <p:nvPr/>
        </p:nvSpPr>
        <p:spPr bwMode="auto">
          <a:xfrm flipV="1">
            <a:off x="0" y="467646"/>
            <a:ext cx="49564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0" tIns="49530" rIns="99060" bIns="49530" numCol="1" anchor="ctr" anchorCtr="0" compatLnSpc="1">
            <a:prstTxWarp prst="textNoShape">
              <a:avLst/>
            </a:prstTxWarp>
            <a:spAutoFit/>
          </a:bodyPr>
          <a:lstStyle/>
          <a:p>
            <a:endParaRPr lang="nl-NL" sz="1950"/>
          </a:p>
        </p:txBody>
      </p:sp>
      <p:sp>
        <p:nvSpPr>
          <p:cNvPr id="8" name="Rectangle 4">
            <a:extLst>
              <a:ext uri="{FF2B5EF4-FFF2-40B4-BE49-F238E27FC236}">
                <a16:creationId xmlns:a16="http://schemas.microsoft.com/office/drawing/2014/main" id="{C457C183-BC2E-56DE-C066-8655C475B0DD}"/>
              </a:ext>
            </a:extLst>
          </p:cNvPr>
          <p:cNvSpPr>
            <a:spLocks noChangeArrowheads="1"/>
          </p:cNvSpPr>
          <p:nvPr/>
        </p:nvSpPr>
        <p:spPr bwMode="auto">
          <a:xfrm>
            <a:off x="853382" y="446417"/>
            <a:ext cx="57490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0" tIns="49530" rIns="99060" bIns="49530" numCol="1" anchor="ctr" anchorCtr="0" compatLnSpc="1">
            <a:prstTxWarp prst="textNoShape">
              <a:avLst/>
            </a:prstTxWarp>
            <a:spAutoFit/>
          </a:bodyPr>
          <a:lstStyle/>
          <a:p>
            <a:endParaRPr lang="nl-NL" sz="1950"/>
          </a:p>
        </p:txBody>
      </p:sp>
      <p:pic>
        <p:nvPicPr>
          <p:cNvPr id="3075" name="Afbeelding 1" descr="executieve functies">
            <a:extLst>
              <a:ext uri="{FF2B5EF4-FFF2-40B4-BE49-F238E27FC236}">
                <a16:creationId xmlns:a16="http://schemas.microsoft.com/office/drawing/2014/main" id="{7D9B9944-FD6E-5F9C-100C-942F3543C4D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l="-2" t="-2931" r="-3519"/>
          <a:stretch>
            <a:fillRect/>
          </a:stretch>
        </p:blipFill>
        <p:spPr bwMode="auto">
          <a:xfrm>
            <a:off x="1388604" y="1277865"/>
            <a:ext cx="7344816" cy="507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80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976881" y="1230385"/>
            <a:ext cx="3534935" cy="739058"/>
          </a:xfrm>
          <a:prstGeom prst="rect">
            <a:avLst/>
          </a:prstGeom>
        </p:spPr>
        <p:txBody>
          <a:bodyPr spcFirstLastPara="1" vert="horz" wrap="square" lIns="99044" tIns="99044" rIns="99044" bIns="99044" rtlCol="0" anchor="b" anchorCtr="0">
            <a:noAutofit/>
          </a:bodyPr>
          <a:lstStyle/>
          <a:p>
            <a:pPr>
              <a:buClr>
                <a:schemeClr val="dk2"/>
              </a:buClr>
              <a:buSzPts val="1100"/>
            </a:pPr>
            <a:r>
              <a:rPr lang="nl-NL" dirty="0">
                <a:solidFill>
                  <a:schemeClr val="tx1"/>
                </a:solidFill>
              </a:rPr>
              <a:t>Plannen met de VIP</a:t>
            </a:r>
            <a:endParaRPr dirty="0">
              <a:solidFill>
                <a:schemeClr val="tx1"/>
              </a:solidFill>
            </a:endParaRPr>
          </a:p>
        </p:txBody>
      </p:sp>
      <p:sp>
        <p:nvSpPr>
          <p:cNvPr id="130" name="Google Shape;130;p22"/>
          <p:cNvSpPr txBox="1">
            <a:spLocks noGrp="1"/>
          </p:cNvSpPr>
          <p:nvPr>
            <p:ph type="body" idx="1"/>
          </p:nvPr>
        </p:nvSpPr>
        <p:spPr>
          <a:xfrm>
            <a:off x="183470" y="1969443"/>
            <a:ext cx="4203723" cy="3315492"/>
          </a:xfrm>
          <a:prstGeom prst="rect">
            <a:avLst/>
          </a:prstGeom>
        </p:spPr>
        <p:txBody>
          <a:bodyPr spcFirstLastPara="1" vert="horz" wrap="square" lIns="99044" tIns="99044" rIns="99044" bIns="99044" rtlCol="0" anchor="t" anchorCtr="0">
            <a:noAutofit/>
          </a:bodyPr>
          <a:lstStyle/>
          <a:p>
            <a:pPr marL="165095" indent="0">
              <a:buNone/>
            </a:pPr>
            <a:r>
              <a:rPr lang="nl" dirty="0">
                <a:latin typeface="Comfortaa"/>
                <a:ea typeface="Comfortaa"/>
                <a:cs typeface="Comfortaa"/>
                <a:sym typeface="Comfortaa"/>
              </a:rPr>
              <a:t>De VIP bestaat uit 2 delen: Een agenda (grijs) en een plan gedeelte (oranje).</a:t>
            </a:r>
            <a:endParaRPr lang="nl-NL" dirty="0">
              <a:latin typeface="Comfortaa" panose="020B0604020202020204" charset="0"/>
            </a:endParaRPr>
          </a:p>
          <a:p>
            <a:pPr marL="165095" indent="0">
              <a:buNone/>
            </a:pPr>
            <a:endParaRPr lang="nl-NL" dirty="0">
              <a:latin typeface="Comfortaa" panose="020B0604020202020204" charset="0"/>
            </a:endParaRPr>
          </a:p>
          <a:p>
            <a:pPr marL="165095" indent="0">
              <a:buNone/>
            </a:pPr>
            <a:r>
              <a:rPr lang="nl-NL" dirty="0">
                <a:latin typeface="Comfortaa" panose="020B0604020202020204" charset="0"/>
              </a:rPr>
              <a:t>Het bovenste gedeelte heet </a:t>
            </a:r>
            <a:r>
              <a:rPr lang="nl-NL" i="1" dirty="0">
                <a:latin typeface="Comfortaa" panose="020B0604020202020204" charset="0"/>
              </a:rPr>
              <a:t>huiswerk &amp; agenda</a:t>
            </a:r>
            <a:r>
              <a:rPr lang="nl-NL" dirty="0">
                <a:latin typeface="Comfortaa" panose="020B0604020202020204" charset="0"/>
              </a:rPr>
              <a:t>. Hierin neem je het huiswerk uit magister in over. </a:t>
            </a:r>
          </a:p>
          <a:p>
            <a:endParaRPr lang="nl-NL" dirty="0">
              <a:latin typeface="Comfortaa" panose="020B0604020202020204" charset="0"/>
            </a:endParaRPr>
          </a:p>
          <a:p>
            <a:pPr marL="165095" indent="0">
              <a:buNone/>
            </a:pPr>
            <a:endParaRPr lang="nl-NL" dirty="0">
              <a:latin typeface="Comfortaa" panose="020B0604020202020204" charset="0"/>
            </a:endParaRPr>
          </a:p>
          <a:p>
            <a:pPr marL="165095" indent="0">
              <a:buNone/>
            </a:pPr>
            <a:endParaRPr lang="nl-NL" dirty="0">
              <a:latin typeface="Comfortaa" panose="020B0604020202020204" charset="0"/>
            </a:endParaRPr>
          </a:p>
          <a:p>
            <a:pPr marL="165095" indent="0">
              <a:buNone/>
            </a:pPr>
            <a:r>
              <a:rPr lang="nl-NL" dirty="0">
                <a:latin typeface="Comfortaa" panose="020B0604020202020204" charset="0"/>
              </a:rPr>
              <a:t>Het onderste gedeelte heet </a:t>
            </a:r>
            <a:r>
              <a:rPr lang="nl-NL" i="1" dirty="0">
                <a:latin typeface="Comfortaa" panose="020B0604020202020204" charset="0"/>
              </a:rPr>
              <a:t>takenlijst &amp; planning</a:t>
            </a:r>
            <a:r>
              <a:rPr lang="nl-NL" dirty="0">
                <a:latin typeface="Comfortaa" panose="020B0604020202020204" charset="0"/>
              </a:rPr>
              <a:t>. Hierin maak je je planning.</a:t>
            </a:r>
          </a:p>
          <a:p>
            <a:pPr marL="0" indent="0">
              <a:buClr>
                <a:schemeClr val="dk2"/>
              </a:buClr>
              <a:buSzPts val="1100"/>
              <a:buNone/>
            </a:pPr>
            <a:endParaRPr lang="nl" dirty="0">
              <a:latin typeface="Comfortaa"/>
              <a:sym typeface="Comfortaa"/>
            </a:endParaRPr>
          </a:p>
        </p:txBody>
      </p:sp>
      <p:pic>
        <p:nvPicPr>
          <p:cNvPr id="2" name="Afbeelding 1"/>
          <p:cNvPicPr>
            <a:picLocks noChangeAspect="1"/>
          </p:cNvPicPr>
          <p:nvPr/>
        </p:nvPicPr>
        <p:blipFill>
          <a:blip r:embed="rId3"/>
          <a:stretch>
            <a:fillRect/>
          </a:stretch>
        </p:blipFill>
        <p:spPr>
          <a:xfrm>
            <a:off x="4477950" y="1969442"/>
            <a:ext cx="5223150" cy="3315492"/>
          </a:xfrm>
          <a:prstGeom prst="rect">
            <a:avLst/>
          </a:prstGeom>
        </p:spPr>
      </p:pic>
      <p:pic>
        <p:nvPicPr>
          <p:cNvPr id="3" name="Afbeelding 2"/>
          <p:cNvPicPr>
            <a:picLocks noChangeAspect="1"/>
          </p:cNvPicPr>
          <p:nvPr/>
        </p:nvPicPr>
        <p:blipFill>
          <a:blip r:embed="rId4"/>
          <a:stretch>
            <a:fillRect/>
          </a:stretch>
        </p:blipFill>
        <p:spPr>
          <a:xfrm>
            <a:off x="58847" y="958943"/>
            <a:ext cx="918035" cy="1010500"/>
          </a:xfrm>
          <a:prstGeom prst="rect">
            <a:avLst/>
          </a:prstGeom>
        </p:spPr>
      </p:pic>
      <p:cxnSp>
        <p:nvCxnSpPr>
          <p:cNvPr id="6" name="Rechte verbindingslijn met pijl 5">
            <a:extLst>
              <a:ext uri="{FF2B5EF4-FFF2-40B4-BE49-F238E27FC236}">
                <a16:creationId xmlns:a16="http://schemas.microsoft.com/office/drawing/2014/main" id="{E7CBCB87-3FAD-4CAB-6D90-CE752D337A8A}"/>
              </a:ext>
            </a:extLst>
          </p:cNvPr>
          <p:cNvCxnSpPr/>
          <p:nvPr/>
        </p:nvCxnSpPr>
        <p:spPr>
          <a:xfrm>
            <a:off x="3593782" y="3271766"/>
            <a:ext cx="5874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Rechte verbindingslijn met pijl 6">
            <a:extLst>
              <a:ext uri="{FF2B5EF4-FFF2-40B4-BE49-F238E27FC236}">
                <a16:creationId xmlns:a16="http://schemas.microsoft.com/office/drawing/2014/main" id="{2471B07F-8D59-1BD3-D225-F68EEEB0054D}"/>
              </a:ext>
            </a:extLst>
          </p:cNvPr>
          <p:cNvCxnSpPr/>
          <p:nvPr/>
        </p:nvCxnSpPr>
        <p:spPr>
          <a:xfrm>
            <a:off x="3492252" y="4686909"/>
            <a:ext cx="5874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28170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2360712" y="255303"/>
            <a:ext cx="6848400" cy="688350"/>
          </a:xfrm>
          <a:prstGeom prst="rect">
            <a:avLst/>
          </a:prstGeom>
        </p:spPr>
        <p:txBody>
          <a:bodyPr spcFirstLastPara="1" vert="horz" wrap="square" lIns="99044" tIns="99044" rIns="99044" bIns="99044" rtlCol="0" anchor="t" anchorCtr="0">
            <a:noAutofit/>
          </a:bodyPr>
          <a:lstStyle/>
          <a:p>
            <a:r>
              <a:rPr lang="nl" dirty="0">
                <a:solidFill>
                  <a:srgbClr val="FF9900"/>
                </a:solidFill>
              </a:rPr>
              <a:t>Plan instructie</a:t>
            </a:r>
            <a:endParaRPr dirty="0">
              <a:solidFill>
                <a:srgbClr val="FF9900"/>
              </a:solidFill>
            </a:endParaRPr>
          </a:p>
        </p:txBody>
      </p:sp>
      <p:sp>
        <p:nvSpPr>
          <p:cNvPr id="118" name="Google Shape;118;p20"/>
          <p:cNvSpPr txBox="1">
            <a:spLocks noGrp="1"/>
          </p:cNvSpPr>
          <p:nvPr>
            <p:ph type="body" idx="1"/>
          </p:nvPr>
        </p:nvSpPr>
        <p:spPr>
          <a:xfrm>
            <a:off x="298994" y="2062797"/>
            <a:ext cx="8319225" cy="3434081"/>
          </a:xfrm>
          <a:prstGeom prst="rect">
            <a:avLst/>
          </a:prstGeom>
        </p:spPr>
        <p:txBody>
          <a:bodyPr spcFirstLastPara="1" vert="horz" wrap="square" lIns="99044" tIns="99044" rIns="99044" bIns="99044" rtlCol="0" anchor="t" anchorCtr="0">
            <a:noAutofit/>
          </a:bodyPr>
          <a:lstStyle/>
          <a:p>
            <a:pPr marL="0" indent="0">
              <a:buNone/>
            </a:pPr>
            <a:r>
              <a:rPr lang="nl" sz="1800" b="1" dirty="0">
                <a:latin typeface="Comfortaa"/>
                <a:ea typeface="Comfortaa"/>
                <a:cs typeface="Comfortaa"/>
                <a:sym typeface="Comfortaa"/>
              </a:rPr>
              <a:t> </a:t>
            </a:r>
            <a:endParaRPr sz="1800" b="1" dirty="0">
              <a:latin typeface="Comfortaa"/>
              <a:ea typeface="Comfortaa"/>
              <a:cs typeface="Comfortaa"/>
              <a:sym typeface="Comfortaa"/>
            </a:endParaRPr>
          </a:p>
          <a:p>
            <a:pPr marL="0" indent="0">
              <a:buNone/>
            </a:pPr>
            <a:r>
              <a:rPr lang="nl" sz="1800" b="1" dirty="0">
                <a:latin typeface="Comfortaa"/>
                <a:ea typeface="Comfortaa"/>
                <a:cs typeface="Comfortaa"/>
                <a:sym typeface="Comfortaa"/>
              </a:rPr>
              <a:t>Een SO leer je </a:t>
            </a:r>
            <a:r>
              <a:rPr lang="nl" sz="1800" b="1" u="sng" dirty="0">
                <a:latin typeface="Comfortaa"/>
                <a:ea typeface="Comfortaa"/>
                <a:cs typeface="Comfortaa"/>
                <a:sym typeface="Comfortaa"/>
              </a:rPr>
              <a:t>minimaal</a:t>
            </a:r>
            <a:r>
              <a:rPr lang="nl" sz="1800" b="1" dirty="0">
                <a:latin typeface="Comfortaa"/>
                <a:ea typeface="Comfortaa"/>
                <a:cs typeface="Comfortaa"/>
                <a:sym typeface="Comfortaa"/>
              </a:rPr>
              <a:t> 3x van te voren:</a:t>
            </a:r>
            <a:endParaRPr sz="1800" b="1" dirty="0">
              <a:latin typeface="Comfortaa"/>
              <a:ea typeface="Comfortaa"/>
              <a:cs typeface="Comfortaa"/>
              <a:sym typeface="Comfortaa"/>
            </a:endParaRPr>
          </a:p>
          <a:p>
            <a:pPr marL="0" indent="-247642">
              <a:buNone/>
            </a:pPr>
            <a:r>
              <a:rPr lang="nl" sz="1800" b="1" dirty="0">
                <a:latin typeface="Comfortaa"/>
                <a:ea typeface="Comfortaa"/>
                <a:cs typeface="Comfortaa"/>
                <a:sym typeface="Comfortaa"/>
              </a:rPr>
              <a:t>-</a:t>
            </a:r>
            <a:r>
              <a:rPr lang="nl" sz="1050" b="1" dirty="0">
                <a:latin typeface="Comfortaa"/>
                <a:ea typeface="Comfortaa"/>
                <a:cs typeface="Comfortaa"/>
                <a:sym typeface="Comfortaa"/>
              </a:rPr>
              <a:t>          </a:t>
            </a:r>
            <a:r>
              <a:rPr lang="nl" sz="1800" b="1" dirty="0">
                <a:latin typeface="Comfortaa"/>
                <a:ea typeface="Comfortaa"/>
                <a:cs typeface="Comfortaa"/>
                <a:sym typeface="Comfortaa"/>
              </a:rPr>
              <a:t>Je verdeelt je leerwerk in 2  logische stukken </a:t>
            </a:r>
            <a:endParaRPr sz="1800" b="1" dirty="0">
              <a:latin typeface="Comfortaa"/>
              <a:ea typeface="Comfortaa"/>
              <a:cs typeface="Comfortaa"/>
              <a:sym typeface="Comfortaa"/>
            </a:endParaRPr>
          </a:p>
          <a:p>
            <a:pPr marL="0" indent="-247642">
              <a:buNone/>
            </a:pPr>
            <a:r>
              <a:rPr lang="nl" sz="1800" b="1" dirty="0">
                <a:latin typeface="Comfortaa"/>
                <a:ea typeface="Comfortaa"/>
                <a:cs typeface="Comfortaa"/>
                <a:sym typeface="Comfortaa"/>
              </a:rPr>
              <a:t>-</a:t>
            </a:r>
            <a:r>
              <a:rPr lang="nl" sz="1050" b="1" dirty="0">
                <a:latin typeface="Comfortaa"/>
                <a:ea typeface="Comfortaa"/>
                <a:cs typeface="Comfortaa"/>
                <a:sym typeface="Comfortaa"/>
              </a:rPr>
              <a:t>          </a:t>
            </a:r>
            <a:r>
              <a:rPr lang="nl" sz="1800" b="1" dirty="0">
                <a:latin typeface="Comfortaa"/>
                <a:ea typeface="Comfortaa"/>
                <a:cs typeface="Comfortaa"/>
                <a:sym typeface="Comfortaa"/>
              </a:rPr>
              <a:t>3 dagen voor het SO leer je het eerste gedeelte</a:t>
            </a:r>
            <a:endParaRPr sz="1800" b="1" dirty="0">
              <a:latin typeface="Comfortaa"/>
              <a:ea typeface="Comfortaa"/>
              <a:cs typeface="Comfortaa"/>
              <a:sym typeface="Comfortaa"/>
            </a:endParaRPr>
          </a:p>
          <a:p>
            <a:pPr marL="0" indent="-247642">
              <a:buNone/>
            </a:pPr>
            <a:r>
              <a:rPr lang="nl" sz="1800" b="1" dirty="0">
                <a:latin typeface="Comfortaa"/>
                <a:ea typeface="Comfortaa"/>
                <a:cs typeface="Comfortaa"/>
                <a:sym typeface="Comfortaa"/>
              </a:rPr>
              <a:t>-</a:t>
            </a:r>
            <a:r>
              <a:rPr lang="nl" sz="1050" b="1" dirty="0">
                <a:latin typeface="Comfortaa"/>
                <a:ea typeface="Comfortaa"/>
                <a:cs typeface="Comfortaa"/>
                <a:sym typeface="Comfortaa"/>
              </a:rPr>
              <a:t>          </a:t>
            </a:r>
            <a:r>
              <a:rPr lang="nl" sz="1800" b="1" dirty="0">
                <a:latin typeface="Comfortaa"/>
                <a:ea typeface="Comfortaa"/>
                <a:cs typeface="Comfortaa"/>
                <a:sym typeface="Comfortaa"/>
              </a:rPr>
              <a:t>2 dagen voor het SO herhaal je het eerste gedeelte en leer je het 2</a:t>
            </a:r>
            <a:r>
              <a:rPr lang="nl" sz="1800" b="1" baseline="30000" dirty="0">
                <a:latin typeface="Comfortaa"/>
                <a:ea typeface="Comfortaa"/>
                <a:cs typeface="Comfortaa"/>
                <a:sym typeface="Comfortaa"/>
              </a:rPr>
              <a:t>e</a:t>
            </a:r>
            <a:r>
              <a:rPr lang="nl" sz="1800" b="1" dirty="0">
                <a:latin typeface="Comfortaa"/>
                <a:ea typeface="Comfortaa"/>
                <a:cs typeface="Comfortaa"/>
                <a:sym typeface="Comfortaa"/>
              </a:rPr>
              <a:t> gedeelte</a:t>
            </a:r>
            <a:endParaRPr sz="1800" b="1" dirty="0">
              <a:latin typeface="Comfortaa"/>
              <a:ea typeface="Comfortaa"/>
              <a:cs typeface="Comfortaa"/>
              <a:sym typeface="Comfortaa"/>
            </a:endParaRPr>
          </a:p>
          <a:p>
            <a:pPr marL="0" indent="-247642">
              <a:buNone/>
            </a:pPr>
            <a:r>
              <a:rPr lang="nl" sz="1800" b="1" dirty="0">
                <a:latin typeface="Comfortaa"/>
                <a:ea typeface="Comfortaa"/>
                <a:cs typeface="Comfortaa"/>
                <a:sym typeface="Comfortaa"/>
              </a:rPr>
              <a:t>-</a:t>
            </a:r>
            <a:r>
              <a:rPr lang="nl" sz="1050" b="1" dirty="0">
                <a:latin typeface="Comfortaa"/>
                <a:ea typeface="Comfortaa"/>
                <a:cs typeface="Comfortaa"/>
                <a:sym typeface="Comfortaa"/>
              </a:rPr>
              <a:t>          </a:t>
            </a:r>
            <a:r>
              <a:rPr lang="nl" sz="1800" b="1" dirty="0">
                <a:latin typeface="Comfortaa"/>
                <a:ea typeface="Comfortaa"/>
                <a:cs typeface="Comfortaa"/>
                <a:sym typeface="Comfortaa"/>
              </a:rPr>
              <a:t>De dag voor het SO herhaal je alles</a:t>
            </a:r>
            <a:endParaRPr sz="1800" b="1" dirty="0">
              <a:latin typeface="Comfortaa"/>
              <a:ea typeface="Comfortaa"/>
              <a:cs typeface="Comfortaa"/>
              <a:sym typeface="Comfortaa"/>
            </a:endParaRPr>
          </a:p>
          <a:p>
            <a:pPr marL="0" indent="0">
              <a:buNone/>
            </a:pPr>
            <a:r>
              <a:rPr lang="nl" sz="1800" b="1" dirty="0">
                <a:latin typeface="Comfortaa"/>
                <a:ea typeface="Comfortaa"/>
                <a:cs typeface="Comfortaa"/>
                <a:sym typeface="Comfortaa"/>
              </a:rPr>
              <a:t> </a:t>
            </a:r>
            <a:endParaRPr sz="1800" b="1" dirty="0">
              <a:latin typeface="Comfortaa"/>
              <a:ea typeface="Comfortaa"/>
              <a:cs typeface="Comfortaa"/>
              <a:sym typeface="Comfortaa"/>
            </a:endParaRPr>
          </a:p>
          <a:p>
            <a:pPr marL="0" indent="0">
              <a:buNone/>
            </a:pPr>
            <a:r>
              <a:rPr lang="nl" sz="1800" b="1" dirty="0">
                <a:latin typeface="Comfortaa"/>
                <a:ea typeface="Comfortaa"/>
                <a:cs typeface="Comfortaa"/>
                <a:sym typeface="Comfortaa"/>
              </a:rPr>
              <a:t> </a:t>
            </a:r>
            <a:endParaRPr sz="1800" b="1" dirty="0">
              <a:latin typeface="Comfortaa"/>
              <a:ea typeface="Comfortaa"/>
              <a:cs typeface="Comfortaa"/>
              <a:sym typeface="Comfortaa"/>
            </a:endParaRPr>
          </a:p>
          <a:p>
            <a:pPr marL="0" indent="0">
              <a:buNone/>
            </a:pPr>
            <a:r>
              <a:rPr lang="nl" sz="1800" b="1" dirty="0">
                <a:latin typeface="Comfortaa"/>
                <a:ea typeface="Comfortaa"/>
                <a:cs typeface="Comfortaa"/>
                <a:sym typeface="Comfortaa"/>
              </a:rPr>
              <a:t>Een PW leer je </a:t>
            </a:r>
            <a:r>
              <a:rPr lang="nl" sz="1800" b="1" u="sng" dirty="0">
                <a:latin typeface="Comfortaa"/>
                <a:ea typeface="Comfortaa"/>
                <a:cs typeface="Comfortaa"/>
                <a:sym typeface="Comfortaa"/>
              </a:rPr>
              <a:t>minimaal</a:t>
            </a:r>
            <a:r>
              <a:rPr lang="nl" sz="1800" b="1" dirty="0">
                <a:latin typeface="Comfortaa"/>
                <a:ea typeface="Comfortaa"/>
                <a:cs typeface="Comfortaa"/>
                <a:sym typeface="Comfortaa"/>
              </a:rPr>
              <a:t> 4x van te voren:</a:t>
            </a:r>
            <a:endParaRPr sz="1800" b="1" dirty="0">
              <a:latin typeface="Comfortaa"/>
              <a:ea typeface="Comfortaa"/>
              <a:cs typeface="Comfortaa"/>
              <a:sym typeface="Comfortaa"/>
            </a:endParaRPr>
          </a:p>
          <a:p>
            <a:pPr marL="0" indent="-247642">
              <a:buNone/>
            </a:pPr>
            <a:r>
              <a:rPr lang="nl" sz="1800" b="1" dirty="0">
                <a:latin typeface="Comfortaa"/>
                <a:ea typeface="Comfortaa"/>
                <a:cs typeface="Comfortaa"/>
                <a:sym typeface="Comfortaa"/>
              </a:rPr>
              <a:t>-</a:t>
            </a:r>
            <a:r>
              <a:rPr lang="nl" sz="1050" b="1" dirty="0">
                <a:latin typeface="Comfortaa"/>
                <a:ea typeface="Comfortaa"/>
                <a:cs typeface="Comfortaa"/>
                <a:sym typeface="Comfortaa"/>
              </a:rPr>
              <a:t>          </a:t>
            </a:r>
            <a:r>
              <a:rPr lang="nl" sz="1800" b="1" dirty="0">
                <a:latin typeface="Comfortaa"/>
                <a:ea typeface="Comfortaa"/>
                <a:cs typeface="Comfortaa"/>
                <a:sym typeface="Comfortaa"/>
              </a:rPr>
              <a:t>Je deelt de leerstof op in 3 logische stukken</a:t>
            </a:r>
            <a:endParaRPr sz="1800" b="1" dirty="0">
              <a:latin typeface="Comfortaa"/>
              <a:ea typeface="Comfortaa"/>
              <a:cs typeface="Comfortaa"/>
              <a:sym typeface="Comfortaa"/>
            </a:endParaRPr>
          </a:p>
          <a:p>
            <a:pPr marL="0" indent="-247642">
              <a:buNone/>
            </a:pPr>
            <a:r>
              <a:rPr lang="nl" sz="1800" b="1" dirty="0">
                <a:latin typeface="Comfortaa"/>
                <a:ea typeface="Comfortaa"/>
                <a:cs typeface="Comfortaa"/>
                <a:sym typeface="Comfortaa"/>
              </a:rPr>
              <a:t>-</a:t>
            </a:r>
            <a:r>
              <a:rPr lang="nl" sz="1050" b="1" dirty="0">
                <a:latin typeface="Comfortaa"/>
                <a:ea typeface="Comfortaa"/>
                <a:cs typeface="Comfortaa"/>
                <a:sym typeface="Comfortaa"/>
              </a:rPr>
              <a:t>          </a:t>
            </a:r>
            <a:r>
              <a:rPr lang="nl" sz="1800" b="1" dirty="0">
                <a:latin typeface="Comfortaa"/>
                <a:ea typeface="Comfortaa"/>
                <a:cs typeface="Comfortaa"/>
                <a:sym typeface="Comfortaa"/>
              </a:rPr>
              <a:t>4 dagen voor het PW leer je het eerste gedeelte</a:t>
            </a:r>
            <a:endParaRPr sz="1800" b="1" dirty="0">
              <a:latin typeface="Comfortaa"/>
              <a:ea typeface="Comfortaa"/>
              <a:cs typeface="Comfortaa"/>
              <a:sym typeface="Comfortaa"/>
            </a:endParaRPr>
          </a:p>
          <a:p>
            <a:pPr marL="0" indent="-247642">
              <a:buNone/>
            </a:pPr>
            <a:r>
              <a:rPr lang="nl" sz="1800" b="1" dirty="0">
                <a:latin typeface="Comfortaa"/>
                <a:ea typeface="Comfortaa"/>
                <a:cs typeface="Comfortaa"/>
                <a:sym typeface="Comfortaa"/>
              </a:rPr>
              <a:t>-</a:t>
            </a:r>
            <a:r>
              <a:rPr lang="nl" sz="1050" b="1" dirty="0">
                <a:latin typeface="Comfortaa"/>
                <a:ea typeface="Comfortaa"/>
                <a:cs typeface="Comfortaa"/>
                <a:sym typeface="Comfortaa"/>
              </a:rPr>
              <a:t>          </a:t>
            </a:r>
            <a:r>
              <a:rPr lang="nl" sz="1800" b="1" dirty="0">
                <a:latin typeface="Comfortaa"/>
                <a:ea typeface="Comfortaa"/>
                <a:cs typeface="Comfortaa"/>
                <a:sym typeface="Comfortaa"/>
              </a:rPr>
              <a:t>3 dagen voor het PW herhaal je het eerste gedeelte en leer je het 2</a:t>
            </a:r>
            <a:r>
              <a:rPr lang="nl" sz="1800" b="1" baseline="30000" dirty="0">
                <a:latin typeface="Comfortaa"/>
                <a:ea typeface="Comfortaa"/>
                <a:cs typeface="Comfortaa"/>
                <a:sym typeface="Comfortaa"/>
              </a:rPr>
              <a:t>e</a:t>
            </a:r>
            <a:r>
              <a:rPr lang="nl" sz="1800" b="1" dirty="0">
                <a:latin typeface="Comfortaa"/>
                <a:ea typeface="Comfortaa"/>
                <a:cs typeface="Comfortaa"/>
                <a:sym typeface="Comfortaa"/>
              </a:rPr>
              <a:t> gedeelte</a:t>
            </a:r>
            <a:endParaRPr sz="1800" b="1" dirty="0">
              <a:latin typeface="Comfortaa"/>
              <a:ea typeface="Comfortaa"/>
              <a:cs typeface="Comfortaa"/>
              <a:sym typeface="Comfortaa"/>
            </a:endParaRPr>
          </a:p>
          <a:p>
            <a:pPr marL="0" indent="-247642">
              <a:buNone/>
            </a:pPr>
            <a:r>
              <a:rPr lang="nl" sz="1800" b="1" dirty="0">
                <a:latin typeface="Comfortaa"/>
                <a:ea typeface="Comfortaa"/>
                <a:cs typeface="Comfortaa"/>
                <a:sym typeface="Comfortaa"/>
              </a:rPr>
              <a:t>-</a:t>
            </a:r>
            <a:r>
              <a:rPr lang="nl" sz="1050" b="1" dirty="0">
                <a:latin typeface="Comfortaa"/>
                <a:ea typeface="Comfortaa"/>
                <a:cs typeface="Comfortaa"/>
                <a:sym typeface="Comfortaa"/>
              </a:rPr>
              <a:t>          </a:t>
            </a:r>
            <a:r>
              <a:rPr lang="nl" sz="1800" b="1" dirty="0">
                <a:latin typeface="Comfortaa"/>
                <a:ea typeface="Comfortaa"/>
                <a:cs typeface="Comfortaa"/>
                <a:sym typeface="Comfortaa"/>
              </a:rPr>
              <a:t>2 dagen voor het PW herhaal je het eerste en tweede gedeelte en leer je het 3</a:t>
            </a:r>
            <a:r>
              <a:rPr lang="nl" sz="1800" b="1" baseline="30000" dirty="0">
                <a:latin typeface="Comfortaa"/>
                <a:ea typeface="Comfortaa"/>
                <a:cs typeface="Comfortaa"/>
                <a:sym typeface="Comfortaa"/>
              </a:rPr>
              <a:t>e</a:t>
            </a:r>
            <a:r>
              <a:rPr lang="nl" sz="1800" b="1" dirty="0">
                <a:latin typeface="Comfortaa"/>
                <a:ea typeface="Comfortaa"/>
                <a:cs typeface="Comfortaa"/>
                <a:sym typeface="Comfortaa"/>
              </a:rPr>
              <a:t> gedeelte</a:t>
            </a:r>
            <a:endParaRPr sz="1800" b="1" dirty="0">
              <a:latin typeface="Comfortaa"/>
              <a:ea typeface="Comfortaa"/>
              <a:cs typeface="Comfortaa"/>
              <a:sym typeface="Comfortaa"/>
            </a:endParaRPr>
          </a:p>
          <a:p>
            <a:pPr marL="0" indent="-247642">
              <a:buNone/>
            </a:pPr>
            <a:r>
              <a:rPr lang="nl" sz="1800" b="1" dirty="0">
                <a:latin typeface="Comfortaa"/>
                <a:ea typeface="Comfortaa"/>
                <a:cs typeface="Comfortaa"/>
                <a:sym typeface="Comfortaa"/>
              </a:rPr>
              <a:t>-</a:t>
            </a:r>
            <a:r>
              <a:rPr lang="nl" sz="1050" b="1" dirty="0">
                <a:latin typeface="Comfortaa"/>
                <a:ea typeface="Comfortaa"/>
                <a:cs typeface="Comfortaa"/>
                <a:sym typeface="Comfortaa"/>
              </a:rPr>
              <a:t>          </a:t>
            </a:r>
            <a:r>
              <a:rPr lang="nl" sz="1800" b="1" dirty="0">
                <a:latin typeface="Comfortaa"/>
                <a:ea typeface="Comfortaa"/>
                <a:cs typeface="Comfortaa"/>
                <a:sym typeface="Comfortaa"/>
              </a:rPr>
              <a:t>De dag voor het PW herhaal je alles</a:t>
            </a:r>
            <a:endParaRPr sz="1800" b="1" dirty="0">
              <a:latin typeface="Comfortaa"/>
              <a:ea typeface="Comfortaa"/>
              <a:cs typeface="Comfortaa"/>
              <a:sym typeface="Comfortaa"/>
            </a:endParaRPr>
          </a:p>
          <a:p>
            <a:pPr marL="0" indent="0">
              <a:buNone/>
            </a:pPr>
            <a:r>
              <a:rPr lang="nl" sz="1192" dirty="0">
                <a:solidFill>
                  <a:srgbClr val="FF9900"/>
                </a:solidFill>
                <a:latin typeface="Arial"/>
                <a:ea typeface="Arial"/>
                <a:cs typeface="Arial"/>
                <a:sym typeface="Arial"/>
              </a:rPr>
              <a:t> </a:t>
            </a:r>
            <a:endParaRPr sz="1192" dirty="0">
              <a:solidFill>
                <a:srgbClr val="FF9900"/>
              </a:solidFill>
              <a:latin typeface="Arial"/>
              <a:ea typeface="Arial"/>
              <a:cs typeface="Arial"/>
              <a:sym typeface="Arial"/>
            </a:endParaRPr>
          </a:p>
          <a:p>
            <a:pPr marL="0" indent="0">
              <a:spcAft>
                <a:spcPts val="1733"/>
              </a:spcAft>
              <a:buNone/>
            </a:pPr>
            <a:endParaRPr dirty="0">
              <a:solidFill>
                <a:srgbClr val="FF9900"/>
              </a:solidFill>
            </a:endParaRPr>
          </a:p>
        </p:txBody>
      </p:sp>
      <p:pic>
        <p:nvPicPr>
          <p:cNvPr id="2" name="Afbeelding 1"/>
          <p:cNvPicPr>
            <a:picLocks noChangeAspect="1"/>
          </p:cNvPicPr>
          <p:nvPr/>
        </p:nvPicPr>
        <p:blipFill>
          <a:blip r:embed="rId3"/>
          <a:stretch>
            <a:fillRect/>
          </a:stretch>
        </p:blipFill>
        <p:spPr>
          <a:xfrm>
            <a:off x="193026" y="943653"/>
            <a:ext cx="914886" cy="101158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1352600" y="296652"/>
            <a:ext cx="6848400" cy="688350"/>
          </a:xfrm>
          <a:prstGeom prst="rect">
            <a:avLst/>
          </a:prstGeom>
        </p:spPr>
        <p:txBody>
          <a:bodyPr spcFirstLastPara="1" vert="horz" wrap="square" lIns="99044" tIns="99044" rIns="99044" bIns="99044" rtlCol="0" anchor="t" anchorCtr="0">
            <a:noAutofit/>
          </a:bodyPr>
          <a:lstStyle/>
          <a:p>
            <a:r>
              <a:rPr lang="nl" dirty="0">
                <a:solidFill>
                  <a:srgbClr val="FF9900"/>
                </a:solidFill>
              </a:rPr>
              <a:t>Casus</a:t>
            </a:r>
            <a:endParaRPr dirty="0">
              <a:solidFill>
                <a:srgbClr val="FF9900"/>
              </a:solidFill>
            </a:endParaRPr>
          </a:p>
        </p:txBody>
      </p:sp>
      <p:sp>
        <p:nvSpPr>
          <p:cNvPr id="79" name="Google Shape;79;p14"/>
          <p:cNvSpPr txBox="1">
            <a:spLocks noGrp="1"/>
          </p:cNvSpPr>
          <p:nvPr>
            <p:ph type="body" idx="1"/>
          </p:nvPr>
        </p:nvSpPr>
        <p:spPr>
          <a:xfrm>
            <a:off x="1497617" y="1307680"/>
            <a:ext cx="7730363" cy="3703700"/>
          </a:xfrm>
          <a:prstGeom prst="rect">
            <a:avLst/>
          </a:prstGeom>
        </p:spPr>
        <p:txBody>
          <a:bodyPr spcFirstLastPara="1" vert="horz" wrap="square" lIns="99044" tIns="99044" rIns="99044" bIns="99044" rtlCol="0" anchor="t" anchorCtr="0">
            <a:noAutofit/>
          </a:bodyPr>
          <a:lstStyle/>
          <a:p>
            <a:pPr indent="0">
              <a:spcBef>
                <a:spcPts val="1733"/>
              </a:spcBef>
              <a:buNone/>
            </a:pPr>
            <a:r>
              <a:rPr lang="nl-NL" sz="1600" i="1" dirty="0">
                <a:solidFill>
                  <a:schemeClr val="accent1"/>
                </a:solidFill>
                <a:latin typeface="Aptos" panose="020B0004020202020204" pitchFamily="34" charset="0"/>
              </a:rPr>
              <a:t>Nick zit in de brugklas. Op de basisschool kon hij goed meekomen. Hij maakte 1 keer per week huiswerk, dit moest altijd op dinsdag af zijn. Soms moest hij leren voor </a:t>
            </a:r>
            <a:r>
              <a:rPr lang="nl-NL" sz="1600" i="1" dirty="0" err="1">
                <a:solidFill>
                  <a:schemeClr val="accent1"/>
                </a:solidFill>
                <a:latin typeface="Aptos" panose="020B0004020202020204" pitchFamily="34" charset="0"/>
              </a:rPr>
              <a:t>Topo</a:t>
            </a:r>
            <a:r>
              <a:rPr lang="nl-NL" sz="1600" i="1" dirty="0">
                <a:solidFill>
                  <a:schemeClr val="accent1"/>
                </a:solidFill>
                <a:latin typeface="Aptos" panose="020B0004020202020204" pitchFamily="34" charset="0"/>
              </a:rPr>
              <a:t>. Dit ging hem goed af, dus hij denkt dat het op de middelbare-school ook wel gaat lukken. </a:t>
            </a:r>
          </a:p>
          <a:p>
            <a:pPr indent="0">
              <a:spcBef>
                <a:spcPts val="1733"/>
              </a:spcBef>
              <a:buNone/>
            </a:pPr>
            <a:r>
              <a:rPr lang="nl-NL" sz="1600" i="1" dirty="0">
                <a:solidFill>
                  <a:schemeClr val="accent1"/>
                </a:solidFill>
                <a:latin typeface="Aptos" panose="020B0004020202020204" pitchFamily="34" charset="0"/>
              </a:rPr>
              <a:t>Als Nick uit school komt gaat hij eigenlijk altijd meteen naar buiten met vrienden. Soms gaat hij gamen. I.v.m. het werk van ouders Gaat hij op woensdag uit school naar zijn oma en eet hij daar. Op dinsdag en donderdag heeft hij voetbaltraining van half 6 tot 7. Hij eet dan als hij thuiskomt. Na het avondeten gaat Nick naar zijn kamer pakt hij zijn tas in voor de volgende dag. Hij kijkt in magister naar het huiswerk voor de volgende dag. Soms staat er huiswerk en dan maakt hij het snel voor de volgende dag. Soms moet hij iets leren, dan leest hij de stof een paar keer door. Soms vraagt hij zijn ouders of ze hem overhoren. Dit gaat prima en hij haalt mooie cijfers. </a:t>
            </a:r>
          </a:p>
          <a:p>
            <a:pPr indent="0">
              <a:spcBef>
                <a:spcPts val="1733"/>
              </a:spcBef>
              <a:buNone/>
            </a:pPr>
            <a:r>
              <a:rPr lang="nl-NL" sz="1600" i="1" dirty="0">
                <a:solidFill>
                  <a:schemeClr val="accent1"/>
                </a:solidFill>
                <a:latin typeface="Aptos" panose="020B0004020202020204" pitchFamily="34" charset="0"/>
              </a:rPr>
              <a:t>Na de herfstvakantie wordt het steeds lastiger. Zijn cijfers gaan steeds meer omlaag en het huis- en leerwerk is veel te veel. Als hij thuis komt van de voetbaltraining moet hij vaak nog veel doen en ligt hij soms pas om 23.30 uur in bed. Nick krijgt steeds vaker ruzie met zijn ouders, omdat zij vinden dat hij eerder in bed moet liggen.</a:t>
            </a:r>
            <a:endParaRPr sz="1600" dirty="0">
              <a:solidFill>
                <a:schemeClr val="accent1"/>
              </a:solidFill>
              <a:latin typeface="Arial"/>
              <a:ea typeface="Arial"/>
              <a:cs typeface="Arial"/>
              <a:sym typeface="Arial"/>
            </a:endParaRPr>
          </a:p>
        </p:txBody>
      </p:sp>
      <p:pic>
        <p:nvPicPr>
          <p:cNvPr id="2" name="Afbeelding 1"/>
          <p:cNvPicPr>
            <a:picLocks noChangeAspect="1"/>
          </p:cNvPicPr>
          <p:nvPr/>
        </p:nvPicPr>
        <p:blipFill>
          <a:blip r:embed="rId3"/>
          <a:stretch>
            <a:fillRect/>
          </a:stretch>
        </p:blipFill>
        <p:spPr>
          <a:xfrm flipH="1">
            <a:off x="272480" y="1955233"/>
            <a:ext cx="1232336" cy="3595087"/>
          </a:xfrm>
          <a:prstGeom prst="rect">
            <a:avLst/>
          </a:prstGeom>
        </p:spPr>
      </p:pic>
    </p:spTree>
    <p:extLst>
      <p:ext uri="{BB962C8B-B14F-4D97-AF65-F5344CB8AC3E}">
        <p14:creationId xmlns:p14="http://schemas.microsoft.com/office/powerpoint/2010/main" val="2566464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1001029" y="283198"/>
            <a:ext cx="3042000" cy="799231"/>
          </a:xfrm>
          <a:prstGeom prst="rect">
            <a:avLst/>
          </a:prstGeom>
        </p:spPr>
        <p:txBody>
          <a:bodyPr spcFirstLastPara="1" vert="horz" wrap="square" lIns="99044" tIns="99044" rIns="99044" bIns="99044" rtlCol="0" anchor="b" anchorCtr="0">
            <a:noAutofit/>
          </a:bodyPr>
          <a:lstStyle/>
          <a:p>
            <a:r>
              <a:rPr lang="nl" dirty="0">
                <a:solidFill>
                  <a:srgbClr val="FF9900"/>
                </a:solidFill>
              </a:rPr>
              <a:t>      Schematisch  </a:t>
            </a:r>
            <a:br>
              <a:rPr lang="nl" dirty="0">
                <a:solidFill>
                  <a:srgbClr val="FF9900"/>
                </a:solidFill>
              </a:rPr>
            </a:br>
            <a:r>
              <a:rPr lang="nl" dirty="0">
                <a:solidFill>
                  <a:srgbClr val="FF9900"/>
                </a:solidFill>
              </a:rPr>
              <a:t>     weekoverzicht</a:t>
            </a:r>
            <a:endParaRPr dirty="0">
              <a:solidFill>
                <a:srgbClr val="FF9900"/>
              </a:solidFill>
            </a:endParaRPr>
          </a:p>
        </p:txBody>
      </p:sp>
      <p:sp>
        <p:nvSpPr>
          <p:cNvPr id="92" name="Google Shape;92;p16"/>
          <p:cNvSpPr txBox="1">
            <a:spLocks noGrp="1"/>
          </p:cNvSpPr>
          <p:nvPr>
            <p:ph type="body" idx="1"/>
          </p:nvPr>
        </p:nvSpPr>
        <p:spPr>
          <a:xfrm>
            <a:off x="329905" y="1648208"/>
            <a:ext cx="3696905" cy="3780725"/>
          </a:xfrm>
          <a:prstGeom prst="rect">
            <a:avLst/>
          </a:prstGeom>
        </p:spPr>
        <p:txBody>
          <a:bodyPr spcFirstLastPara="1" vert="horz" wrap="square" lIns="99044" tIns="99044" rIns="99044" bIns="99044" rtlCol="0" anchor="t" anchorCtr="0">
            <a:noAutofit/>
          </a:bodyPr>
          <a:lstStyle/>
          <a:p>
            <a:pPr marL="0" indent="0">
              <a:buNone/>
            </a:pPr>
            <a:r>
              <a:rPr lang="nl" sz="1800" dirty="0">
                <a:latin typeface="Comfortaa"/>
                <a:ea typeface="Comfortaa"/>
                <a:cs typeface="Comfortaa"/>
                <a:sym typeface="Comfortaa"/>
              </a:rPr>
              <a:t>Voordat je gaat plannen moet je eerst weten wanneer en hoeveel tijd je hebt om je huiswerk te maken.</a:t>
            </a:r>
            <a:endParaRPr sz="1800" dirty="0">
              <a:latin typeface="Comfortaa"/>
              <a:ea typeface="Comfortaa"/>
              <a:cs typeface="Comfortaa"/>
              <a:sym typeface="Comfortaa"/>
            </a:endParaRPr>
          </a:p>
          <a:p>
            <a:pPr marL="0" indent="0">
              <a:spcBef>
                <a:spcPts val="1733"/>
              </a:spcBef>
              <a:buNone/>
            </a:pPr>
            <a:r>
              <a:rPr lang="nl" sz="1800" dirty="0">
                <a:latin typeface="Comfortaa"/>
                <a:ea typeface="Comfortaa"/>
                <a:cs typeface="Comfortaa"/>
                <a:sym typeface="Comfortaa"/>
              </a:rPr>
              <a:t>Met het schematisch weekoverzicht heb je goed zicht op hoe jouw week er gemiddeld uitziet.</a:t>
            </a:r>
            <a:endParaRPr sz="1800" dirty="0">
              <a:latin typeface="Comfortaa"/>
              <a:ea typeface="Comfortaa"/>
              <a:cs typeface="Comfortaa"/>
              <a:sym typeface="Comfortaa"/>
            </a:endParaRPr>
          </a:p>
          <a:p>
            <a:pPr marL="0" indent="0">
              <a:spcBef>
                <a:spcPts val="1733"/>
              </a:spcBef>
              <a:buClr>
                <a:schemeClr val="dk2"/>
              </a:buClr>
              <a:buSzPts val="1100"/>
              <a:buNone/>
            </a:pPr>
            <a:r>
              <a:rPr lang="nl" sz="1800" dirty="0">
                <a:latin typeface="Comfortaa"/>
                <a:ea typeface="Comfortaa"/>
                <a:cs typeface="Comfortaa"/>
                <a:sym typeface="Comfortaa"/>
              </a:rPr>
              <a:t>Iedere activiteit is gekoppeld aan een eigen kleur. (</a:t>
            </a:r>
          </a:p>
          <a:p>
            <a:pPr marL="0" indent="0">
              <a:spcBef>
                <a:spcPts val="1733"/>
              </a:spcBef>
              <a:buClr>
                <a:schemeClr val="dk2"/>
              </a:buClr>
              <a:buSzPts val="1100"/>
              <a:buNone/>
            </a:pPr>
            <a:r>
              <a:rPr lang="nl" sz="1800" dirty="0">
                <a:latin typeface="Comfortaa"/>
                <a:ea typeface="Comfortaa"/>
                <a:cs typeface="Comfortaa"/>
                <a:sym typeface="Comfortaa"/>
              </a:rPr>
              <a:t>schooltijd = oranje, </a:t>
            </a:r>
          </a:p>
          <a:p>
            <a:pPr marL="0" indent="0">
              <a:spcBef>
                <a:spcPts val="1733"/>
              </a:spcBef>
              <a:buClr>
                <a:schemeClr val="dk2"/>
              </a:buClr>
              <a:buSzPts val="1100"/>
              <a:buNone/>
            </a:pPr>
            <a:r>
              <a:rPr lang="nl" sz="1800" dirty="0">
                <a:latin typeface="Comfortaa"/>
                <a:ea typeface="Comfortaa"/>
                <a:cs typeface="Comfortaa"/>
                <a:sym typeface="Comfortaa"/>
              </a:rPr>
              <a:t>huiswerk = licht oranje, </a:t>
            </a:r>
          </a:p>
          <a:p>
            <a:pPr marL="0" indent="0">
              <a:spcBef>
                <a:spcPts val="1733"/>
              </a:spcBef>
              <a:buClr>
                <a:schemeClr val="dk2"/>
              </a:buClr>
              <a:buSzPts val="1100"/>
              <a:buNone/>
            </a:pPr>
            <a:r>
              <a:rPr lang="nl" sz="1800" dirty="0">
                <a:latin typeface="Comfortaa"/>
                <a:ea typeface="Comfortaa"/>
                <a:cs typeface="Comfortaa"/>
                <a:sym typeface="Comfortaa"/>
              </a:rPr>
              <a:t>vrije tijd = grijs </a:t>
            </a:r>
          </a:p>
          <a:p>
            <a:pPr marL="0" indent="0">
              <a:spcBef>
                <a:spcPts val="1733"/>
              </a:spcBef>
              <a:buClr>
                <a:schemeClr val="dk2"/>
              </a:buClr>
              <a:buSzPts val="1100"/>
              <a:buNone/>
            </a:pPr>
            <a:r>
              <a:rPr lang="nl" sz="1800" dirty="0">
                <a:latin typeface="Comfortaa"/>
                <a:ea typeface="Comfortaa"/>
                <a:cs typeface="Comfortaa"/>
                <a:sym typeface="Comfortaa"/>
              </a:rPr>
              <a:t>Verplichtingen= zwart</a:t>
            </a:r>
            <a:endParaRPr sz="1800" dirty="0">
              <a:latin typeface="Comfortaa"/>
              <a:ea typeface="Comfortaa"/>
              <a:cs typeface="Comfortaa"/>
              <a:sym typeface="Comfortaa"/>
            </a:endParaRPr>
          </a:p>
          <a:p>
            <a:pPr marL="0" indent="0">
              <a:spcBef>
                <a:spcPts val="1733"/>
              </a:spcBef>
              <a:spcAft>
                <a:spcPts val="1733"/>
              </a:spcAft>
              <a:buNone/>
            </a:pPr>
            <a:endParaRPr dirty="0"/>
          </a:p>
        </p:txBody>
      </p:sp>
      <p:pic>
        <p:nvPicPr>
          <p:cNvPr id="3" name="Afbeelding 2"/>
          <p:cNvPicPr>
            <a:picLocks noChangeAspect="1"/>
          </p:cNvPicPr>
          <p:nvPr/>
        </p:nvPicPr>
        <p:blipFill>
          <a:blip r:embed="rId3"/>
          <a:stretch>
            <a:fillRect/>
          </a:stretch>
        </p:blipFill>
        <p:spPr>
          <a:xfrm>
            <a:off x="4043030" y="1295051"/>
            <a:ext cx="5226794" cy="448704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2396716" y="422688"/>
            <a:ext cx="6848400" cy="688350"/>
          </a:xfrm>
          <a:prstGeom prst="rect">
            <a:avLst/>
          </a:prstGeom>
        </p:spPr>
        <p:txBody>
          <a:bodyPr spcFirstLastPara="1" vert="horz" wrap="square" lIns="99044" tIns="99044" rIns="99044" bIns="99044" rtlCol="0" anchor="t" anchorCtr="0">
            <a:noAutofit/>
          </a:bodyPr>
          <a:lstStyle/>
          <a:p>
            <a:r>
              <a:rPr lang="nl" dirty="0">
                <a:solidFill>
                  <a:srgbClr val="FF9900"/>
                </a:solidFill>
              </a:rPr>
              <a:t>Opdracht</a:t>
            </a:r>
            <a:endParaRPr dirty="0">
              <a:solidFill>
                <a:srgbClr val="FF9900"/>
              </a:solidFill>
            </a:endParaRPr>
          </a:p>
        </p:txBody>
      </p:sp>
      <p:sp>
        <p:nvSpPr>
          <p:cNvPr id="79" name="Google Shape;79;p14"/>
          <p:cNvSpPr txBox="1">
            <a:spLocks noGrp="1"/>
          </p:cNvSpPr>
          <p:nvPr>
            <p:ph type="body" idx="1"/>
          </p:nvPr>
        </p:nvSpPr>
        <p:spPr>
          <a:xfrm>
            <a:off x="956556" y="1577150"/>
            <a:ext cx="3110790" cy="3703700"/>
          </a:xfrm>
          <a:prstGeom prst="rect">
            <a:avLst/>
          </a:prstGeom>
        </p:spPr>
        <p:txBody>
          <a:bodyPr spcFirstLastPara="1" vert="horz" wrap="square" lIns="99044" tIns="99044" rIns="99044" bIns="99044" rtlCol="0" anchor="t" anchorCtr="0">
            <a:noAutofit/>
          </a:bodyPr>
          <a:lstStyle/>
          <a:p>
            <a:pPr indent="0">
              <a:spcBef>
                <a:spcPts val="1733"/>
              </a:spcBef>
              <a:buNone/>
            </a:pPr>
            <a:r>
              <a:rPr lang="nl-NL" sz="1800" dirty="0">
                <a:latin typeface="Comfortaa"/>
                <a:ea typeface="Arial"/>
                <a:cs typeface="Arial"/>
                <a:sym typeface="Comfortaa"/>
              </a:rPr>
              <a:t>Vul aan de hand van Magister de planning voor zijn proefwerken in voor Nick. Houd hierbij rekening met het schematisch weekoverzicht van Nick.</a:t>
            </a:r>
          </a:p>
          <a:p>
            <a:pPr indent="0">
              <a:spcBef>
                <a:spcPts val="1733"/>
              </a:spcBef>
              <a:buNone/>
            </a:pPr>
            <a:r>
              <a:rPr lang="nl-NL" sz="1800" dirty="0">
                <a:latin typeface="Comfortaa"/>
                <a:ea typeface="Arial"/>
                <a:cs typeface="Arial"/>
                <a:sym typeface="Comfortaa"/>
              </a:rPr>
              <a:t>Di: PW GS </a:t>
            </a:r>
          </a:p>
          <a:p>
            <a:pPr indent="0">
              <a:spcBef>
                <a:spcPts val="1733"/>
              </a:spcBef>
              <a:buNone/>
            </a:pPr>
            <a:r>
              <a:rPr lang="nl-NL" sz="1800" dirty="0">
                <a:latin typeface="Comfortaa"/>
                <a:ea typeface="Arial"/>
                <a:cs typeface="Arial"/>
                <a:sym typeface="Comfortaa"/>
              </a:rPr>
              <a:t>Wo: PW WI</a:t>
            </a:r>
          </a:p>
          <a:p>
            <a:pPr indent="0">
              <a:spcBef>
                <a:spcPts val="1733"/>
              </a:spcBef>
              <a:buNone/>
            </a:pPr>
            <a:r>
              <a:rPr lang="nl-NL" sz="1800" dirty="0">
                <a:latin typeface="Comfortaa"/>
                <a:ea typeface="Arial"/>
                <a:cs typeface="Arial"/>
                <a:sym typeface="Comfortaa"/>
              </a:rPr>
              <a:t>DO: PW NE</a:t>
            </a:r>
          </a:p>
          <a:p>
            <a:pPr indent="0">
              <a:spcBef>
                <a:spcPts val="1733"/>
              </a:spcBef>
              <a:buNone/>
            </a:pPr>
            <a:endParaRPr lang="nl-NL" sz="1800" dirty="0">
              <a:latin typeface="Comfortaa"/>
              <a:ea typeface="Arial"/>
              <a:cs typeface="Arial"/>
              <a:sym typeface="Comfortaa"/>
            </a:endParaRPr>
          </a:p>
          <a:p>
            <a:pPr indent="0">
              <a:spcBef>
                <a:spcPts val="1733"/>
              </a:spcBef>
              <a:buNone/>
            </a:pPr>
            <a:endParaRPr lang="nl-NL" sz="1800" dirty="0">
              <a:latin typeface="Comfortaa"/>
              <a:ea typeface="Arial"/>
              <a:cs typeface="Arial"/>
              <a:sym typeface="Comfortaa"/>
            </a:endParaRPr>
          </a:p>
          <a:p>
            <a:pPr indent="0">
              <a:spcBef>
                <a:spcPts val="1733"/>
              </a:spcBef>
              <a:buNone/>
            </a:pPr>
            <a:endParaRPr lang="nl-NL" sz="1800" dirty="0">
              <a:latin typeface="Arial"/>
              <a:ea typeface="Arial"/>
              <a:cs typeface="Arial"/>
              <a:sym typeface="Arial"/>
            </a:endParaRPr>
          </a:p>
        </p:txBody>
      </p:sp>
      <p:pic>
        <p:nvPicPr>
          <p:cNvPr id="2" name="Afbeelding 1"/>
          <p:cNvPicPr>
            <a:picLocks noChangeAspect="1"/>
          </p:cNvPicPr>
          <p:nvPr/>
        </p:nvPicPr>
        <p:blipFill>
          <a:blip r:embed="rId3"/>
          <a:stretch>
            <a:fillRect/>
          </a:stretch>
        </p:blipFill>
        <p:spPr>
          <a:xfrm flipH="1">
            <a:off x="200472" y="1996030"/>
            <a:ext cx="1232336" cy="3595087"/>
          </a:xfrm>
          <a:prstGeom prst="rect">
            <a:avLst/>
          </a:prstGeom>
        </p:spPr>
      </p:pic>
      <p:pic>
        <p:nvPicPr>
          <p:cNvPr id="3" name="Afbeelding 2" descr="Afbeelding met tekst, software, schermopname, Computerpictogram&#10;&#10;Automatisch gegenereerde beschrijving">
            <a:extLst>
              <a:ext uri="{FF2B5EF4-FFF2-40B4-BE49-F238E27FC236}">
                <a16:creationId xmlns:a16="http://schemas.microsoft.com/office/drawing/2014/main" id="{B3E8BD13-D91D-0B72-6520-F759D77DF49C}"/>
              </a:ext>
            </a:extLst>
          </p:cNvPr>
          <p:cNvPicPr>
            <a:picLocks noChangeAspect="1"/>
          </p:cNvPicPr>
          <p:nvPr/>
        </p:nvPicPr>
        <p:blipFill rotWithShape="1">
          <a:blip r:embed="rId4"/>
          <a:srcRect l="25461" t="14854" r="27361" b="3894"/>
          <a:stretch/>
        </p:blipFill>
        <p:spPr bwMode="auto">
          <a:xfrm>
            <a:off x="4196916" y="1266882"/>
            <a:ext cx="5251475" cy="56528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15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2244114" y="368660"/>
            <a:ext cx="6848400" cy="688350"/>
          </a:xfrm>
          <a:prstGeom prst="rect">
            <a:avLst/>
          </a:prstGeom>
        </p:spPr>
        <p:txBody>
          <a:bodyPr spcFirstLastPara="1" vert="horz" wrap="square" lIns="99044" tIns="99044" rIns="99044" bIns="99044" rtlCol="0" anchor="t" anchorCtr="0">
            <a:noAutofit/>
          </a:bodyPr>
          <a:lstStyle/>
          <a:p>
            <a:r>
              <a:rPr lang="nl-NL" dirty="0">
                <a:solidFill>
                  <a:srgbClr val="FF9900"/>
                </a:solidFill>
              </a:rPr>
              <a:t>Voorbeeld</a:t>
            </a:r>
            <a:endParaRPr dirty="0">
              <a:solidFill>
                <a:srgbClr val="FF9900"/>
              </a:solidFill>
            </a:endParaRPr>
          </a:p>
        </p:txBody>
      </p:sp>
      <p:sp>
        <p:nvSpPr>
          <p:cNvPr id="79" name="Google Shape;79;p14"/>
          <p:cNvSpPr txBox="1">
            <a:spLocks noGrp="1"/>
          </p:cNvSpPr>
          <p:nvPr>
            <p:ph type="body" idx="1"/>
          </p:nvPr>
        </p:nvSpPr>
        <p:spPr>
          <a:xfrm>
            <a:off x="926845" y="1813045"/>
            <a:ext cx="2634538" cy="1724818"/>
          </a:xfrm>
          <a:prstGeom prst="rect">
            <a:avLst/>
          </a:prstGeom>
        </p:spPr>
        <p:txBody>
          <a:bodyPr spcFirstLastPara="1" vert="horz" wrap="square" lIns="99044" tIns="99044" rIns="99044" bIns="99044" rtlCol="0" anchor="t" anchorCtr="0">
            <a:noAutofit/>
          </a:bodyPr>
          <a:lstStyle/>
          <a:p>
            <a:pPr indent="0">
              <a:spcBef>
                <a:spcPts val="1733"/>
              </a:spcBef>
              <a:buNone/>
            </a:pPr>
            <a:endParaRPr lang="nl-NL" sz="1300" dirty="0">
              <a:latin typeface="Comfortaa"/>
              <a:ea typeface="Arial"/>
              <a:cs typeface="Arial"/>
              <a:sym typeface="Comfortaa"/>
            </a:endParaRPr>
          </a:p>
          <a:p>
            <a:pPr indent="0">
              <a:spcBef>
                <a:spcPts val="1733"/>
              </a:spcBef>
              <a:buNone/>
            </a:pPr>
            <a:endParaRPr lang="nl-NL" sz="1300" dirty="0">
              <a:latin typeface="Arial"/>
              <a:ea typeface="Arial"/>
              <a:cs typeface="Arial"/>
              <a:sym typeface="Arial"/>
            </a:endParaRPr>
          </a:p>
        </p:txBody>
      </p:sp>
      <p:pic>
        <p:nvPicPr>
          <p:cNvPr id="2" name="Afbeelding 1"/>
          <p:cNvPicPr>
            <a:picLocks noChangeAspect="1"/>
          </p:cNvPicPr>
          <p:nvPr/>
        </p:nvPicPr>
        <p:blipFill>
          <a:blip r:embed="rId3"/>
          <a:stretch>
            <a:fillRect/>
          </a:stretch>
        </p:blipFill>
        <p:spPr>
          <a:xfrm flipH="1">
            <a:off x="14217" y="1740320"/>
            <a:ext cx="1232336" cy="3595087"/>
          </a:xfrm>
          <a:prstGeom prst="rect">
            <a:avLst/>
          </a:prstGeom>
        </p:spPr>
      </p:pic>
      <p:pic>
        <p:nvPicPr>
          <p:cNvPr id="4" name="Afbeelding 3">
            <a:extLst>
              <a:ext uri="{FF2B5EF4-FFF2-40B4-BE49-F238E27FC236}">
                <a16:creationId xmlns:a16="http://schemas.microsoft.com/office/drawing/2014/main" id="{68802B6E-72C0-9264-8901-97219305A736}"/>
              </a:ext>
            </a:extLst>
          </p:cNvPr>
          <p:cNvPicPr>
            <a:picLocks noChangeAspect="1"/>
          </p:cNvPicPr>
          <p:nvPr/>
        </p:nvPicPr>
        <p:blipFill>
          <a:blip r:embed="rId4"/>
          <a:stretch>
            <a:fillRect/>
          </a:stretch>
        </p:blipFill>
        <p:spPr>
          <a:xfrm>
            <a:off x="1676636" y="1592795"/>
            <a:ext cx="6992846" cy="5265203"/>
          </a:xfrm>
          <a:prstGeom prst="rect">
            <a:avLst/>
          </a:prstGeom>
        </p:spPr>
      </p:pic>
    </p:spTree>
    <p:extLst>
      <p:ext uri="{BB962C8B-B14F-4D97-AF65-F5344CB8AC3E}">
        <p14:creationId xmlns:p14="http://schemas.microsoft.com/office/powerpoint/2010/main" val="1401182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620AB-C54E-FC5D-DB4B-46084909E287}"/>
              </a:ext>
            </a:extLst>
          </p:cNvPr>
          <p:cNvSpPr>
            <a:spLocks noGrp="1"/>
          </p:cNvSpPr>
          <p:nvPr>
            <p:ph type="title"/>
          </p:nvPr>
        </p:nvSpPr>
        <p:spPr/>
        <p:txBody>
          <a:bodyPr/>
          <a:lstStyle/>
          <a:p>
            <a:r>
              <a:rPr lang="nl-NL" dirty="0"/>
              <a:t>Agenda</a:t>
            </a:r>
          </a:p>
        </p:txBody>
      </p:sp>
      <p:sp>
        <p:nvSpPr>
          <p:cNvPr id="3" name="Tijdelijke aanduiding voor inhoud 2">
            <a:extLst>
              <a:ext uri="{FF2B5EF4-FFF2-40B4-BE49-F238E27FC236}">
                <a16:creationId xmlns:a16="http://schemas.microsoft.com/office/drawing/2014/main" id="{E8911F4F-26DD-CA66-6361-A5205BBA5F8F}"/>
              </a:ext>
            </a:extLst>
          </p:cNvPr>
          <p:cNvSpPr>
            <a:spLocks noGrp="1"/>
          </p:cNvSpPr>
          <p:nvPr>
            <p:ph idx="1"/>
          </p:nvPr>
        </p:nvSpPr>
        <p:spPr>
          <a:xfrm>
            <a:off x="495301" y="1340768"/>
            <a:ext cx="8737156" cy="4779544"/>
          </a:xfrm>
        </p:spPr>
        <p:txBody>
          <a:bodyPr/>
          <a:lstStyle/>
          <a:p>
            <a:r>
              <a:rPr lang="nl-NL" dirty="0"/>
              <a:t>Deel 1:</a:t>
            </a:r>
          </a:p>
          <a:p>
            <a:pPr lvl="1"/>
            <a:r>
              <a:rPr lang="nl-NL" dirty="0"/>
              <a:t>Algemene informatie</a:t>
            </a:r>
          </a:p>
          <a:p>
            <a:pPr lvl="1"/>
            <a:r>
              <a:rPr lang="nl-NL" dirty="0"/>
              <a:t>Planning schooljaar </a:t>
            </a:r>
          </a:p>
          <a:p>
            <a:pPr lvl="1"/>
            <a:r>
              <a:rPr lang="nl-NL" dirty="0"/>
              <a:t>Afspraken en schoolreglement</a:t>
            </a:r>
            <a:endParaRPr lang="nl-NL" b="1" dirty="0">
              <a:highlight>
                <a:srgbClr val="FF00FF"/>
              </a:highlight>
            </a:endParaRPr>
          </a:p>
          <a:p>
            <a:pPr lvl="1"/>
            <a:r>
              <a:rPr lang="nl-NL" dirty="0"/>
              <a:t>Veiligheid</a:t>
            </a:r>
          </a:p>
          <a:p>
            <a:pPr lvl="1"/>
            <a:r>
              <a:rPr lang="nl-NL" dirty="0"/>
              <a:t>Ondersteuning</a:t>
            </a:r>
          </a:p>
          <a:p>
            <a:pPr lvl="1"/>
            <a:endParaRPr lang="nl-NL" sz="2800" dirty="0"/>
          </a:p>
          <a:p>
            <a:r>
              <a:rPr lang="nl-NL" sz="3200" dirty="0"/>
              <a:t>Deel 2:</a:t>
            </a:r>
          </a:p>
          <a:p>
            <a:pPr lvl="1"/>
            <a:r>
              <a:rPr lang="nl-NL" dirty="0"/>
              <a:t>Mentorzaken</a:t>
            </a:r>
          </a:p>
          <a:p>
            <a:pPr lvl="1"/>
            <a:r>
              <a:rPr lang="nl-NL" dirty="0"/>
              <a:t>Groepsvorming</a:t>
            </a:r>
          </a:p>
          <a:p>
            <a:pPr lvl="1"/>
            <a:r>
              <a:rPr lang="nl-NL" dirty="0"/>
              <a:t>VIP				Afsluitend: B26 Dansklas</a:t>
            </a:r>
          </a:p>
          <a:p>
            <a:pPr lvl="1"/>
            <a:endParaRPr lang="nl-NL" dirty="0"/>
          </a:p>
          <a:p>
            <a:pPr lvl="1"/>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19811754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EB5AC8-C199-C1AD-C72D-A5FD8AFE690F}"/>
              </a:ext>
            </a:extLst>
          </p:cNvPr>
          <p:cNvSpPr>
            <a:spLocks noGrp="1"/>
          </p:cNvSpPr>
          <p:nvPr>
            <p:ph type="title"/>
          </p:nvPr>
        </p:nvSpPr>
        <p:spPr/>
        <p:txBody>
          <a:bodyPr/>
          <a:lstStyle/>
          <a:p>
            <a:r>
              <a:rPr lang="nl-NL" dirty="0"/>
              <a:t>Leren leren</a:t>
            </a:r>
          </a:p>
        </p:txBody>
      </p:sp>
      <p:sp>
        <p:nvSpPr>
          <p:cNvPr id="3" name="Tijdelijke aanduiding voor inhoud 2">
            <a:extLst>
              <a:ext uri="{FF2B5EF4-FFF2-40B4-BE49-F238E27FC236}">
                <a16:creationId xmlns:a16="http://schemas.microsoft.com/office/drawing/2014/main" id="{A3A9A34D-081D-F8A2-C347-63F98577E4EE}"/>
              </a:ext>
            </a:extLst>
          </p:cNvPr>
          <p:cNvSpPr>
            <a:spLocks noGrp="1"/>
          </p:cNvSpPr>
          <p:nvPr>
            <p:ph idx="1"/>
          </p:nvPr>
        </p:nvSpPr>
        <p:spPr/>
        <p:txBody>
          <a:bodyPr/>
          <a:lstStyle/>
          <a:p>
            <a:r>
              <a:rPr lang="nl-NL" dirty="0"/>
              <a:t> Het leren-leren werkboek ook te vinden op de website</a:t>
            </a:r>
          </a:p>
          <a:p>
            <a:endParaRPr lang="nl-NL" dirty="0"/>
          </a:p>
          <a:p>
            <a:r>
              <a:rPr lang="nl-NL" b="0" i="0" dirty="0">
                <a:solidFill>
                  <a:schemeClr val="accent1"/>
                </a:solidFill>
                <a:effectLst/>
                <a:latin typeface="Shruti" panose="020B0604020202020204" pitchFamily="34" charset="0"/>
                <a:hlinkClick r:id="rId2" tooltip="Originele URL: https://vellesancollege.nl/het-leren-leren-werkboek/. Klik of tik als u deze koppeling vertrouwt.">
                  <a:extLst>
                    <a:ext uri="{A12FA001-AC4F-418D-AE19-62706E023703}">
                      <ahyp:hlinkClr xmlns:ahyp="http://schemas.microsoft.com/office/drawing/2018/hyperlinkcolor" val="tx"/>
                    </a:ext>
                  </a:extLst>
                </a:hlinkClick>
              </a:rPr>
              <a:t>https://vellesancollege.nl/het-leren-leren-werkboek/</a:t>
            </a:r>
            <a:r>
              <a:rPr lang="nl-NL" b="0" i="0" dirty="0">
                <a:solidFill>
                  <a:schemeClr val="accent1"/>
                </a:solidFill>
                <a:effectLst/>
                <a:latin typeface="Shruti" panose="020B0604020202020204" pitchFamily="34" charset="0"/>
              </a:rPr>
              <a:t> </a:t>
            </a:r>
            <a:endParaRPr lang="nl-NL" dirty="0">
              <a:solidFill>
                <a:schemeClr val="accent1"/>
              </a:solidFill>
            </a:endParaRPr>
          </a:p>
          <a:p>
            <a:endParaRPr lang="nl-NL" dirty="0"/>
          </a:p>
          <a:p>
            <a:r>
              <a:rPr lang="nl-NL" dirty="0">
                <a:solidFill>
                  <a:schemeClr val="accent1"/>
                </a:solidFill>
              </a:rPr>
              <a:t>Leren plannen</a:t>
            </a:r>
          </a:p>
          <a:p>
            <a:r>
              <a:rPr lang="nl-NL" dirty="0">
                <a:solidFill>
                  <a:schemeClr val="accent1"/>
                </a:solidFill>
              </a:rPr>
              <a:t>Tips voor thuis</a:t>
            </a:r>
          </a:p>
          <a:p>
            <a:r>
              <a:rPr lang="nl-NL" dirty="0">
                <a:solidFill>
                  <a:schemeClr val="accent1"/>
                </a:solidFill>
              </a:rPr>
              <a:t>Handig ook voor ouders</a:t>
            </a:r>
          </a:p>
        </p:txBody>
      </p:sp>
      <p:pic>
        <p:nvPicPr>
          <p:cNvPr id="1028" name="Picture 4" descr="Voorbeeld van afbeelding">
            <a:extLst>
              <a:ext uri="{FF2B5EF4-FFF2-40B4-BE49-F238E27FC236}">
                <a16:creationId xmlns:a16="http://schemas.microsoft.com/office/drawing/2014/main" id="{476DA9E1-CB51-C7D5-61CF-09DC0B38C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1072" y="3537012"/>
            <a:ext cx="3176972" cy="317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8945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Thuis</a:t>
            </a:r>
          </a:p>
        </p:txBody>
      </p:sp>
      <p:sp>
        <p:nvSpPr>
          <p:cNvPr id="3" name="Tijdelijke aanduiding voor inhoud 2"/>
          <p:cNvSpPr>
            <a:spLocks noGrp="1"/>
          </p:cNvSpPr>
          <p:nvPr>
            <p:ph idx="1"/>
          </p:nvPr>
        </p:nvSpPr>
        <p:spPr/>
        <p:txBody>
          <a:bodyPr/>
          <a:lstStyle/>
          <a:p>
            <a:pPr marL="0" indent="0">
              <a:buNone/>
            </a:pPr>
            <a:r>
              <a:rPr lang="nl-NL" dirty="0"/>
              <a:t>Hoe kunt u thuis uw kind steunen?</a:t>
            </a:r>
          </a:p>
          <a:p>
            <a:pPr marL="0" indent="0">
              <a:buNone/>
            </a:pPr>
            <a:endParaRPr lang="nl-NL" dirty="0"/>
          </a:p>
          <a:p>
            <a:r>
              <a:rPr lang="nl-NL" dirty="0"/>
              <a:t>Helpen 		vakgericht </a:t>
            </a:r>
            <a:br>
              <a:rPr lang="nl-NL" dirty="0"/>
            </a:br>
            <a:r>
              <a:rPr lang="nl-NL" dirty="0"/>
              <a:t>			organisatorisch (bv planning/ telefoon)                             			aanwezigheid </a:t>
            </a:r>
          </a:p>
          <a:p>
            <a:r>
              <a:rPr lang="nl-NL" dirty="0"/>
              <a:t>Belangstelling tonen </a:t>
            </a:r>
          </a:p>
          <a:p>
            <a:r>
              <a:rPr lang="nl-NL" dirty="0"/>
              <a:t>Vragen stellen</a:t>
            </a:r>
          </a:p>
          <a:p>
            <a:r>
              <a:rPr lang="nl-NL" dirty="0"/>
              <a:t>Leren-leren werkboek</a:t>
            </a:r>
          </a:p>
          <a:p>
            <a:endParaRPr lang="nl-NL" dirty="0"/>
          </a:p>
          <a:p>
            <a:r>
              <a:rPr lang="nl-NL" dirty="0"/>
              <a:t>Kunnen alle ouders in Magister?</a:t>
            </a:r>
          </a:p>
          <a:p>
            <a:endParaRPr lang="nl-NL" dirty="0"/>
          </a:p>
        </p:txBody>
      </p:sp>
    </p:spTree>
    <p:extLst>
      <p:ext uri="{BB962C8B-B14F-4D97-AF65-F5344CB8AC3E}">
        <p14:creationId xmlns:p14="http://schemas.microsoft.com/office/powerpoint/2010/main" val="7016829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4605C-11B7-EE0B-3934-F4479F53115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11BF99-6956-CA0D-8918-8C498E63C4A6}"/>
              </a:ext>
            </a:extLst>
          </p:cNvPr>
          <p:cNvSpPr>
            <a:spLocks noGrp="1"/>
          </p:cNvSpPr>
          <p:nvPr>
            <p:ph type="title"/>
          </p:nvPr>
        </p:nvSpPr>
        <p:spPr/>
        <p:txBody>
          <a:bodyPr/>
          <a:lstStyle/>
          <a:p>
            <a:r>
              <a:rPr lang="nl-NL" dirty="0"/>
              <a:t>Opdracht</a:t>
            </a:r>
          </a:p>
        </p:txBody>
      </p:sp>
      <p:sp>
        <p:nvSpPr>
          <p:cNvPr id="3" name="Tijdelijke aanduiding voor inhoud 2">
            <a:extLst>
              <a:ext uri="{FF2B5EF4-FFF2-40B4-BE49-F238E27FC236}">
                <a16:creationId xmlns:a16="http://schemas.microsoft.com/office/drawing/2014/main" id="{C0529154-DF49-717A-3E92-DE6A352A3A11}"/>
              </a:ext>
            </a:extLst>
          </p:cNvPr>
          <p:cNvSpPr>
            <a:spLocks noGrp="1"/>
          </p:cNvSpPr>
          <p:nvPr>
            <p:ph idx="1"/>
          </p:nvPr>
        </p:nvSpPr>
        <p:spPr/>
        <p:txBody>
          <a:bodyPr/>
          <a:lstStyle/>
          <a:p>
            <a:r>
              <a:rPr lang="nl-NL" dirty="0"/>
              <a:t>De leerlingen hebben iets gemaakt/ geschreven</a:t>
            </a:r>
          </a:p>
          <a:p>
            <a:pPr marL="0" indent="0">
              <a:buNone/>
            </a:pPr>
            <a:endParaRPr lang="nl-NL" dirty="0"/>
          </a:p>
          <a:p>
            <a:endParaRPr lang="nl-NL" dirty="0"/>
          </a:p>
        </p:txBody>
      </p:sp>
    </p:spTree>
    <p:extLst>
      <p:ext uri="{BB962C8B-B14F-4D97-AF65-F5344CB8AC3E}">
        <p14:creationId xmlns:p14="http://schemas.microsoft.com/office/powerpoint/2010/main" val="2995085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indent="0">
              <a:buNone/>
            </a:pPr>
            <a:endParaRPr lang="nl-NL"/>
          </a:p>
          <a:p>
            <a:endParaRPr lang="nl-NL"/>
          </a:p>
          <a:p>
            <a:endParaRPr lang="nl-NL"/>
          </a:p>
        </p:txBody>
      </p:sp>
      <p:sp>
        <p:nvSpPr>
          <p:cNvPr id="4" name="Titel 1">
            <a:extLst>
              <a:ext uri="{FF2B5EF4-FFF2-40B4-BE49-F238E27FC236}">
                <a16:creationId xmlns:a16="http://schemas.microsoft.com/office/drawing/2014/main" id="{2186676E-CBAD-D546-8571-C7D6337C4F17}"/>
              </a:ext>
            </a:extLst>
          </p:cNvPr>
          <p:cNvSpPr>
            <a:spLocks noGrp="1"/>
          </p:cNvSpPr>
          <p:nvPr>
            <p:ph type="title"/>
          </p:nvPr>
        </p:nvSpPr>
        <p:spPr>
          <a:xfrm>
            <a:off x="495301" y="490662"/>
            <a:ext cx="6797960" cy="706090"/>
          </a:xfrm>
        </p:spPr>
        <p:txBody>
          <a:bodyPr/>
          <a:lstStyle/>
          <a:p>
            <a:r>
              <a:rPr lang="nl-NL"/>
              <a:t>Vragen?</a:t>
            </a:r>
          </a:p>
        </p:txBody>
      </p:sp>
      <p:sp>
        <p:nvSpPr>
          <p:cNvPr id="2" name="Tijdelijke aanduiding voor inhoud 2">
            <a:extLst>
              <a:ext uri="{FF2B5EF4-FFF2-40B4-BE49-F238E27FC236}">
                <a16:creationId xmlns:a16="http://schemas.microsoft.com/office/drawing/2014/main" id="{27FDFD71-179D-5BDD-CBC4-54EC6DE40926}"/>
              </a:ext>
            </a:extLst>
          </p:cNvPr>
          <p:cNvSpPr txBox="1">
            <a:spLocks/>
          </p:cNvSpPr>
          <p:nvPr/>
        </p:nvSpPr>
        <p:spPr>
          <a:xfrm>
            <a:off x="647701" y="2071200"/>
            <a:ext cx="9133200" cy="4392000"/>
          </a:xfrm>
          <a:prstGeom prst="rect">
            <a:avLst/>
          </a:prstGeom>
        </p:spPr>
        <p:txBody>
          <a:bodyPr vert="horz" lIns="0" tIns="45720" rIns="0" bIns="45720" rtlCol="0">
            <a:noAutofit/>
          </a:bodyPr>
          <a:lstStyle>
            <a:lvl1pPr marL="192611" indent="-192611" algn="l" defTabSz="990570" rtl="0" eaLnBrk="1" latinLnBrk="0" hangingPunct="1">
              <a:spcBef>
                <a:spcPct val="20000"/>
              </a:spcBef>
              <a:buClr>
                <a:schemeClr val="accent1"/>
              </a:buClr>
              <a:buFont typeface="Arial" panose="020B0604020202020204" pitchFamily="34" charset="0"/>
              <a:buChar char="•"/>
              <a:defRPr sz="2600" kern="1200">
                <a:solidFill>
                  <a:schemeClr val="bg1"/>
                </a:solidFill>
                <a:latin typeface="+mn-lt"/>
                <a:ea typeface="+mn-ea"/>
                <a:cs typeface="+mn-cs"/>
              </a:defRPr>
            </a:lvl1pPr>
            <a:lvl2pPr marL="385221" indent="-192611" algn="l" defTabSz="990570" rtl="0" eaLnBrk="1" latinLnBrk="0" hangingPunct="1">
              <a:spcBef>
                <a:spcPct val="20000"/>
              </a:spcBef>
              <a:buClr>
                <a:schemeClr val="accent1"/>
              </a:buClr>
              <a:buFont typeface="Arial" panose="020B0604020202020204" pitchFamily="34" charset="0"/>
              <a:buChar char="•"/>
              <a:defRPr sz="2200" kern="1200">
                <a:solidFill>
                  <a:schemeClr val="bg1"/>
                </a:solidFill>
                <a:latin typeface="+mn-lt"/>
                <a:ea typeface="+mn-ea"/>
                <a:cs typeface="+mn-cs"/>
              </a:defRPr>
            </a:lvl2pPr>
            <a:lvl3pPr marL="586431" indent="-201210" algn="l" defTabSz="990570" rtl="0" eaLnBrk="1" latinLnBrk="0" hangingPunct="1">
              <a:spcBef>
                <a:spcPct val="200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779042" indent="-192611" algn="l" defTabSz="990570" rtl="0" eaLnBrk="1" latinLnBrk="0" hangingPunct="1">
              <a:spcBef>
                <a:spcPct val="200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971653" indent="-192611" algn="l" defTabSz="990570" rtl="0" eaLnBrk="1" latinLnBrk="0" hangingPunct="1">
              <a:spcBef>
                <a:spcPct val="20000"/>
              </a:spcBef>
              <a:buClr>
                <a:schemeClr val="accent1"/>
              </a:buClr>
              <a:buFont typeface="Arial" panose="020B0604020202020204" pitchFamily="34" charset="0"/>
              <a:buChar char="•"/>
              <a:defRPr sz="1600" kern="1200">
                <a:solidFill>
                  <a:schemeClr val="bg1"/>
                </a:solidFill>
                <a:latin typeface="+mn-lt"/>
                <a:ea typeface="+mn-ea"/>
                <a:cs typeface="+mn-cs"/>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a:defRPr/>
            </a:pPr>
            <a:r>
              <a:rPr lang="nl-NL" sz="2400">
                <a:latin typeface="Calibri" panose="020F0502020204030204" pitchFamily="34" charset="0"/>
                <a:cs typeface="Calibri" panose="020F0502020204030204" pitchFamily="34" charset="0"/>
              </a:rPr>
              <a:t> Inventarisatie iPad</a:t>
            </a:r>
          </a:p>
          <a:p>
            <a:pPr>
              <a:defRPr/>
            </a:pPr>
            <a:endParaRPr lang="nl-NL" sz="2400">
              <a:latin typeface="Calibri" panose="020F0502020204030204" pitchFamily="34" charset="0"/>
              <a:cs typeface="Calibri" panose="020F0502020204030204" pitchFamily="34" charset="0"/>
            </a:endParaRPr>
          </a:p>
          <a:p>
            <a:pPr>
              <a:defRPr/>
            </a:pPr>
            <a:r>
              <a:rPr lang="nl-NL" sz="2400">
                <a:latin typeface="Calibri" panose="020F0502020204030204" pitchFamily="34" charset="0"/>
                <a:cs typeface="Calibri" panose="020F0502020204030204" pitchFamily="34" charset="0"/>
              </a:rPr>
              <a:t>….</a:t>
            </a:r>
          </a:p>
          <a:p>
            <a:pPr lvl="1">
              <a:defRPr/>
            </a:pPr>
            <a:endParaRPr lang="nl-NL"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4134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F0097B-1586-6B40-92D3-1E6851F8C5FA}"/>
              </a:ext>
            </a:extLst>
          </p:cNvPr>
          <p:cNvSpPr>
            <a:spLocks noGrp="1"/>
          </p:cNvSpPr>
          <p:nvPr>
            <p:ph type="title"/>
          </p:nvPr>
        </p:nvSpPr>
        <p:spPr/>
        <p:txBody>
          <a:bodyPr/>
          <a:lstStyle/>
          <a:p>
            <a:r>
              <a:rPr lang="nl-NL"/>
              <a:t>Doelen leerjaar 1</a:t>
            </a:r>
          </a:p>
        </p:txBody>
      </p:sp>
      <p:sp>
        <p:nvSpPr>
          <p:cNvPr id="3" name="Tijdelijke aanduiding voor inhoud 2">
            <a:extLst>
              <a:ext uri="{FF2B5EF4-FFF2-40B4-BE49-F238E27FC236}">
                <a16:creationId xmlns:a16="http://schemas.microsoft.com/office/drawing/2014/main" id="{7FFFA1C5-4CFA-9145-B980-A998A11E28D9}"/>
              </a:ext>
            </a:extLst>
          </p:cNvPr>
          <p:cNvSpPr>
            <a:spLocks noGrp="1"/>
          </p:cNvSpPr>
          <p:nvPr>
            <p:ph idx="1"/>
          </p:nvPr>
        </p:nvSpPr>
        <p:spPr/>
        <p:txBody>
          <a:bodyPr/>
          <a:lstStyle/>
          <a:p>
            <a:pPr marL="0" lvl="1" indent="160729" defTabSz="410751" hangingPunct="0">
              <a:defRPr/>
            </a:pPr>
            <a:r>
              <a:rPr lang="nl-NL" sz="2600" u="sng" kern="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Iedereen</a:t>
            </a:r>
            <a:r>
              <a:rPr lang="nl-NL" sz="2600" kern="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 voelt zich fijn in de klas</a:t>
            </a:r>
          </a:p>
          <a:p>
            <a:pPr marL="0" lvl="1" indent="160729" defTabSz="410751" hangingPunct="0">
              <a:defRPr/>
            </a:pPr>
            <a:endParaRPr lang="nl-NL" sz="2600" kern="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endParaRPr>
          </a:p>
          <a:p>
            <a:pPr marL="0" lvl="1" indent="160729" defTabSz="410751" hangingPunct="0">
              <a:defRPr/>
            </a:pPr>
            <a:r>
              <a:rPr lang="nl-NL" sz="2600" kern="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Veilig/prettig voelen op school</a:t>
            </a:r>
          </a:p>
          <a:p>
            <a:pPr marL="0" lvl="1" indent="160729" defTabSz="410751" hangingPunct="0">
              <a:defRPr/>
            </a:pPr>
            <a:endParaRPr lang="nl-NL" sz="2600" kern="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endParaRPr>
          </a:p>
          <a:p>
            <a:pPr marL="0" lvl="1" indent="160729" defTabSz="410751" hangingPunct="0">
              <a:defRPr/>
            </a:pPr>
            <a:r>
              <a:rPr lang="nl-NL" sz="2600" kern="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Aanleren van een goede studiehouding</a:t>
            </a:r>
          </a:p>
          <a:p>
            <a:pPr marL="0" lvl="1" indent="160729" defTabSz="410751" hangingPunct="0">
              <a:defRPr/>
            </a:pPr>
            <a:endParaRPr lang="nl-NL" sz="2600" kern="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endParaRPr>
          </a:p>
          <a:p>
            <a:pPr marL="0" lvl="1" indent="160729" defTabSz="410751" hangingPunct="0">
              <a:defRPr/>
            </a:pPr>
            <a:r>
              <a:rPr lang="nl-NL" sz="2600" kern="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Overgaan naar leerjaar 2 met een goede basiskennis</a:t>
            </a:r>
          </a:p>
          <a:p>
            <a:endParaRPr lang="nl-NL"/>
          </a:p>
        </p:txBody>
      </p:sp>
    </p:spTree>
    <p:extLst>
      <p:ext uri="{BB962C8B-B14F-4D97-AF65-F5344CB8AC3E}">
        <p14:creationId xmlns:p14="http://schemas.microsoft.com/office/powerpoint/2010/main" val="9136235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lazige-grafiek-met-pijl-8486141.jpg">
            <a:extLst>
              <a:ext uri="{FF2B5EF4-FFF2-40B4-BE49-F238E27FC236}">
                <a16:creationId xmlns:a16="http://schemas.microsoft.com/office/drawing/2014/main" id="{5798BE3C-638B-DC4D-A51F-B894C364986B}"/>
              </a:ext>
            </a:extLst>
          </p:cNvPr>
          <p:cNvPicPr>
            <a:picLocks noChangeAspect="1"/>
          </p:cNvPicPr>
          <p:nvPr/>
        </p:nvPicPr>
        <p:blipFill>
          <a:blip r:embed="rId2"/>
          <a:stretch>
            <a:fillRect/>
          </a:stretch>
        </p:blipFill>
        <p:spPr>
          <a:xfrm>
            <a:off x="3971773" y="3638819"/>
            <a:ext cx="1387292" cy="1401743"/>
          </a:xfrm>
          <a:prstGeom prst="rect">
            <a:avLst/>
          </a:prstGeom>
          <a:ln w="12700">
            <a:miter lim="400000"/>
          </a:ln>
        </p:spPr>
      </p:pic>
      <p:sp>
        <p:nvSpPr>
          <p:cNvPr id="2" name="Titel 1">
            <a:extLst>
              <a:ext uri="{FF2B5EF4-FFF2-40B4-BE49-F238E27FC236}">
                <a16:creationId xmlns:a16="http://schemas.microsoft.com/office/drawing/2014/main" id="{023C8458-E2D7-294A-8F05-8706D240404F}"/>
              </a:ext>
            </a:extLst>
          </p:cNvPr>
          <p:cNvSpPr>
            <a:spLocks noGrp="1"/>
          </p:cNvSpPr>
          <p:nvPr>
            <p:ph type="title"/>
          </p:nvPr>
        </p:nvSpPr>
        <p:spPr/>
        <p:txBody>
          <a:bodyPr/>
          <a:lstStyle/>
          <a:p>
            <a:r>
              <a:rPr lang="nl-NL"/>
              <a:t>Gezamenlijk doel</a:t>
            </a:r>
          </a:p>
        </p:txBody>
      </p:sp>
      <p:sp>
        <p:nvSpPr>
          <p:cNvPr id="3" name="Tijdelijke aanduiding voor inhoud 2">
            <a:extLst>
              <a:ext uri="{FF2B5EF4-FFF2-40B4-BE49-F238E27FC236}">
                <a16:creationId xmlns:a16="http://schemas.microsoft.com/office/drawing/2014/main" id="{9EF8B62B-01EC-D94E-BB80-D22F68DA8BC3}"/>
              </a:ext>
            </a:extLst>
          </p:cNvPr>
          <p:cNvSpPr>
            <a:spLocks noGrp="1"/>
          </p:cNvSpPr>
          <p:nvPr>
            <p:ph idx="1"/>
          </p:nvPr>
        </p:nvSpPr>
        <p:spPr/>
        <p:txBody>
          <a:bodyPr/>
          <a:lstStyle/>
          <a:p>
            <a:r>
              <a:rPr lang="nl-NL"/>
              <a:t> </a:t>
            </a:r>
          </a:p>
        </p:txBody>
      </p:sp>
      <p:pic>
        <p:nvPicPr>
          <p:cNvPr id="5" name="Afbeelding 4">
            <a:extLst>
              <a:ext uri="{FF2B5EF4-FFF2-40B4-BE49-F238E27FC236}">
                <a16:creationId xmlns:a16="http://schemas.microsoft.com/office/drawing/2014/main" id="{1281D3AE-CB97-9B46-858C-0EE641695CCE}"/>
              </a:ext>
            </a:extLst>
          </p:cNvPr>
          <p:cNvPicPr>
            <a:picLocks/>
          </p:cNvPicPr>
          <p:nvPr/>
        </p:nvPicPr>
        <p:blipFill>
          <a:blip r:embed="rId3"/>
          <a:stretch>
            <a:fillRect/>
          </a:stretch>
        </p:blipFill>
        <p:spPr>
          <a:xfrm>
            <a:off x="1425720" y="1395920"/>
            <a:ext cx="6201661" cy="5425102"/>
          </a:xfrm>
          <a:prstGeom prst="rect">
            <a:avLst/>
          </a:prstGeom>
          <a:effectLst>
            <a:outerShdw blurRad="12700" dir="18900000" rotWithShape="0">
              <a:srgbClr val="000000">
                <a:alpha val="80000"/>
              </a:srgbClr>
            </a:outerShdw>
          </a:effectLst>
        </p:spPr>
      </p:pic>
      <p:grpSp>
        <p:nvGrpSpPr>
          <p:cNvPr id="6" name="Group 96">
            <a:extLst>
              <a:ext uri="{FF2B5EF4-FFF2-40B4-BE49-F238E27FC236}">
                <a16:creationId xmlns:a16="http://schemas.microsoft.com/office/drawing/2014/main" id="{74ECA2E0-9F91-A448-A496-58A300E7059D}"/>
              </a:ext>
            </a:extLst>
          </p:cNvPr>
          <p:cNvGrpSpPr/>
          <p:nvPr/>
        </p:nvGrpSpPr>
        <p:grpSpPr>
          <a:xfrm>
            <a:off x="3354409" y="1505106"/>
            <a:ext cx="2344280" cy="1991417"/>
            <a:chOff x="0" y="0"/>
            <a:chExt cx="2344279" cy="1991416"/>
          </a:xfrm>
        </p:grpSpPr>
        <p:sp>
          <p:nvSpPr>
            <p:cNvPr id="7" name="Shape 94">
              <a:extLst>
                <a:ext uri="{FF2B5EF4-FFF2-40B4-BE49-F238E27FC236}">
                  <a16:creationId xmlns:a16="http://schemas.microsoft.com/office/drawing/2014/main" id="{1BECD099-5B3A-EB40-A591-CA06E4D9D359}"/>
                </a:ext>
              </a:extLst>
            </p:cNvPr>
            <p:cNvSpPr/>
            <p:nvPr/>
          </p:nvSpPr>
          <p:spPr>
            <a:xfrm>
              <a:off x="0" y="0"/>
              <a:ext cx="2344279" cy="19914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1497FC"/>
            </a:solidFill>
            <a:ln w="3175" cap="flat">
              <a:noFill/>
              <a:miter lim="400000"/>
            </a:ln>
            <a:effectLst/>
          </p:spPr>
          <p:txBody>
            <a:bodyPr wrap="square" lIns="20091" tIns="20091" rIns="20091" bIns="20091" numCol="1" anchor="ctr">
              <a:noAutofit/>
            </a:bodyPr>
            <a:lstStyle/>
            <a:p>
              <a:pPr algn="ctr" defTabSz="562570">
                <a:defRPr sz="14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400" kern="0">
                <a:solidFill>
                  <a:srgbClr val="FFFFFF"/>
                </a:solidFill>
                <a:effectLst>
                  <a:outerShdw blurRad="25400" dist="23998" dir="2700000" rotWithShape="0">
                    <a:srgbClr val="000000">
                      <a:alpha val="31034"/>
                    </a:srgbClr>
                  </a:outerShdw>
                </a:effectLst>
                <a:latin typeface="Gill Sans"/>
                <a:sym typeface="Gill Sans"/>
              </a:endParaRPr>
            </a:p>
          </p:txBody>
        </p:sp>
        <p:sp>
          <p:nvSpPr>
            <p:cNvPr id="8" name="Shape 95">
              <a:extLst>
                <a:ext uri="{FF2B5EF4-FFF2-40B4-BE49-F238E27FC236}">
                  <a16:creationId xmlns:a16="http://schemas.microsoft.com/office/drawing/2014/main" id="{DFCB0AE5-2D22-5C42-8861-88B82B568DF7}"/>
                </a:ext>
              </a:extLst>
            </p:cNvPr>
            <p:cNvSpPr/>
            <p:nvPr/>
          </p:nvSpPr>
          <p:spPr>
            <a:xfrm>
              <a:off x="649311" y="853627"/>
              <a:ext cx="1045657" cy="3791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0091" tIns="20091" rIns="20091" bIns="20091" numCol="1" anchor="ctr">
              <a:spAutoFit/>
            </a:bodyPr>
            <a:lstStyle>
              <a:lvl1pPr algn="ctr" defTabSz="410765">
                <a:defRPr sz="2200" b="1">
                  <a:solidFill>
                    <a:srgbClr val="FFFFFF"/>
                  </a:solidFill>
                  <a:latin typeface="+mj-lt"/>
                  <a:ea typeface="+mj-ea"/>
                  <a:cs typeface="+mj-cs"/>
                  <a:sym typeface="Helvetica"/>
                </a:defRPr>
              </a:lvl1pPr>
            </a:lstStyle>
            <a:p>
              <a:pPr>
                <a:defRPr/>
              </a:pPr>
              <a:r>
                <a:rPr kern="0" err="1">
                  <a:latin typeface="Helvetica"/>
                  <a:cs typeface="Helvetica"/>
                </a:rPr>
                <a:t>leerling</a:t>
              </a:r>
              <a:endParaRPr kern="0">
                <a:latin typeface="Helvetica"/>
                <a:cs typeface="Helvetica"/>
              </a:endParaRPr>
            </a:p>
          </p:txBody>
        </p:sp>
      </p:grpSp>
      <p:sp>
        <p:nvSpPr>
          <p:cNvPr id="14" name="Shape 107">
            <a:extLst>
              <a:ext uri="{FF2B5EF4-FFF2-40B4-BE49-F238E27FC236}">
                <a16:creationId xmlns:a16="http://schemas.microsoft.com/office/drawing/2014/main" id="{759BAD94-0FEB-244F-8D39-4810E99564BE}"/>
              </a:ext>
            </a:extLst>
          </p:cNvPr>
          <p:cNvSpPr/>
          <p:nvPr/>
        </p:nvSpPr>
        <p:spPr>
          <a:xfrm>
            <a:off x="2846985" y="5203402"/>
            <a:ext cx="983140" cy="379129"/>
          </a:xfrm>
          <a:prstGeom prst="rect">
            <a:avLst/>
          </a:prstGeom>
          <a:ln w="12700">
            <a:miter lim="400000"/>
          </a:ln>
          <a:extLst>
            <a:ext uri="{C572A759-6A51-4108-AA02-DFA0A04FC94B}">
              <ma14:wrappingTextBoxFlag xmlns="" xmlns:ma14="http://schemas.microsoft.com/office/mac/drawingml/2011/main" val="1"/>
            </a:ext>
          </a:extLst>
        </p:spPr>
        <p:txBody>
          <a:bodyPr wrap="none" lIns="20091" tIns="20091" rIns="20091" bIns="20091" anchor="ctr">
            <a:spAutoFit/>
          </a:bodyPr>
          <a:lstStyle>
            <a:lvl1pPr algn="ctr" defTabSz="410765">
              <a:defRPr sz="2200" b="1">
                <a:solidFill>
                  <a:srgbClr val="FFFFFF"/>
                </a:solidFill>
                <a:latin typeface="+mj-lt"/>
                <a:ea typeface="+mj-ea"/>
                <a:cs typeface="+mj-cs"/>
                <a:sym typeface="Helvetica"/>
              </a:defRPr>
            </a:lvl1pPr>
          </a:lstStyle>
          <a:p>
            <a:pPr>
              <a:defRPr/>
            </a:pPr>
            <a:r>
              <a:rPr kern="0" err="1">
                <a:latin typeface="Helvetica"/>
                <a:cs typeface="Helvetica"/>
              </a:rPr>
              <a:t>ouders</a:t>
            </a:r>
            <a:endParaRPr kern="0">
              <a:latin typeface="Helvetica"/>
              <a:cs typeface="Helvetica"/>
            </a:endParaRPr>
          </a:p>
        </p:txBody>
      </p:sp>
      <p:sp>
        <p:nvSpPr>
          <p:cNvPr id="17" name="Shape 109">
            <a:extLst>
              <a:ext uri="{FF2B5EF4-FFF2-40B4-BE49-F238E27FC236}">
                <a16:creationId xmlns:a16="http://schemas.microsoft.com/office/drawing/2014/main" id="{2848E337-CBCD-F54F-AC74-CCFF5C6D7476}"/>
              </a:ext>
            </a:extLst>
          </p:cNvPr>
          <p:cNvSpPr/>
          <p:nvPr/>
        </p:nvSpPr>
        <p:spPr>
          <a:xfrm>
            <a:off x="5222297" y="5183052"/>
            <a:ext cx="952683" cy="379129"/>
          </a:xfrm>
          <a:prstGeom prst="rect">
            <a:avLst/>
          </a:prstGeom>
          <a:ln w="12700">
            <a:miter lim="400000"/>
          </a:ln>
          <a:extLst>
            <a:ext uri="{C572A759-6A51-4108-AA02-DFA0A04FC94B}">
              <ma14:wrappingTextBoxFlag xmlns="" xmlns:ma14="http://schemas.microsoft.com/office/mac/drawingml/2011/main" val="1"/>
            </a:ext>
          </a:extLst>
        </p:spPr>
        <p:txBody>
          <a:bodyPr wrap="none" lIns="20091" tIns="20091" rIns="20091" bIns="20091" anchor="ctr">
            <a:spAutoFit/>
          </a:bodyPr>
          <a:lstStyle>
            <a:lvl1pPr algn="ctr" defTabSz="410765">
              <a:defRPr sz="2200" b="1">
                <a:solidFill>
                  <a:srgbClr val="FFFFFF"/>
                </a:solidFill>
                <a:latin typeface="+mj-lt"/>
                <a:ea typeface="+mj-ea"/>
                <a:cs typeface="+mj-cs"/>
                <a:sym typeface="Helvetica"/>
              </a:defRPr>
            </a:lvl1pPr>
          </a:lstStyle>
          <a:p>
            <a:pPr>
              <a:defRPr/>
            </a:pPr>
            <a:r>
              <a:rPr kern="0">
                <a:latin typeface="Helvetica"/>
                <a:cs typeface="Helvetica"/>
              </a:rPr>
              <a:t>school</a:t>
            </a:r>
          </a:p>
        </p:txBody>
      </p:sp>
      <p:sp>
        <p:nvSpPr>
          <p:cNvPr id="21" name="Shape 105">
            <a:extLst>
              <a:ext uri="{FF2B5EF4-FFF2-40B4-BE49-F238E27FC236}">
                <a16:creationId xmlns:a16="http://schemas.microsoft.com/office/drawing/2014/main" id="{142FCBFE-DAB7-6E49-8481-F7C38AC64C24}"/>
              </a:ext>
            </a:extLst>
          </p:cNvPr>
          <p:cNvSpPr/>
          <p:nvPr/>
        </p:nvSpPr>
        <p:spPr>
          <a:xfrm>
            <a:off x="3612782" y="3559170"/>
            <a:ext cx="1021409" cy="256085"/>
          </a:xfrm>
          <a:prstGeom prst="rect">
            <a:avLst/>
          </a:prstGeom>
          <a:ln w="12700">
            <a:miter lim="400000"/>
          </a:ln>
          <a:extLst>
            <a:ext uri="{C572A759-6A51-4108-AA02-DFA0A04FC94B}">
              <ma14:wrappingTextBoxFlag xmlns="" xmlns:ma14="http://schemas.microsoft.com/office/mac/drawingml/2011/main" val="1"/>
            </a:ext>
          </a:extLst>
        </p:spPr>
        <p:txBody>
          <a:bodyPr wrap="none" lIns="20091" tIns="20091" rIns="20091" bIns="20091" anchor="ctr">
            <a:spAutoFit/>
          </a:bodyPr>
          <a:lstStyle>
            <a:lvl1pPr algn="ctr" defTabSz="410765">
              <a:defRPr sz="1400" i="1">
                <a:solidFill>
                  <a:srgbClr val="FF2600"/>
                </a:solidFill>
                <a:latin typeface="+mj-lt"/>
                <a:ea typeface="+mj-ea"/>
                <a:cs typeface="+mj-cs"/>
                <a:sym typeface="Helvetica"/>
              </a:defRPr>
            </a:lvl1pPr>
          </a:lstStyle>
          <a:p>
            <a:pPr>
              <a:defRPr/>
            </a:pPr>
            <a:r>
              <a:rPr kern="0" err="1">
                <a:latin typeface="Helvetica"/>
                <a:cs typeface="Helvetica"/>
              </a:rPr>
              <a:t>ontwikkeling</a:t>
            </a:r>
            <a:endParaRPr kern="0">
              <a:latin typeface="Helvetica"/>
              <a:cs typeface="Helvetica"/>
            </a:endParaRPr>
          </a:p>
        </p:txBody>
      </p:sp>
      <p:sp>
        <p:nvSpPr>
          <p:cNvPr id="23" name="Shape 103">
            <a:extLst>
              <a:ext uri="{FF2B5EF4-FFF2-40B4-BE49-F238E27FC236}">
                <a16:creationId xmlns:a16="http://schemas.microsoft.com/office/drawing/2014/main" id="{756FC9DB-9A25-0641-8636-8B2D357BB8C9}"/>
              </a:ext>
            </a:extLst>
          </p:cNvPr>
          <p:cNvSpPr/>
          <p:nvPr/>
        </p:nvSpPr>
        <p:spPr>
          <a:xfrm>
            <a:off x="3353558" y="3490230"/>
            <a:ext cx="2345982" cy="210020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FFFFFF"/>
          </a:solidFill>
          <a:ln w="3175">
            <a:miter lim="400000"/>
          </a:ln>
          <a:effectLst>
            <a:outerShdw blurRad="12700" dir="18900000" rotWithShape="0">
              <a:srgbClr val="000000">
                <a:alpha val="80000"/>
              </a:srgbClr>
            </a:outerShdw>
          </a:effectLst>
        </p:spPr>
        <p:txBody>
          <a:bodyPr lIns="20091" tIns="20091" rIns="20091" bIns="20091" anchor="ctr"/>
          <a:lstStyle/>
          <a:p>
            <a:pPr algn="ctr" defTabSz="562570">
              <a:defRPr sz="14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400" kern="0">
              <a:solidFill>
                <a:srgbClr val="FFFFFF"/>
              </a:solidFill>
              <a:effectLst>
                <a:outerShdw blurRad="25400" dist="23998" dir="2700000" rotWithShape="0">
                  <a:srgbClr val="000000">
                    <a:alpha val="31034"/>
                  </a:srgbClr>
                </a:outerShdw>
              </a:effectLst>
              <a:latin typeface="Gill Sans"/>
              <a:sym typeface="Gill Sans"/>
            </a:endParaRPr>
          </a:p>
        </p:txBody>
      </p:sp>
      <p:pic>
        <p:nvPicPr>
          <p:cNvPr id="22" name="glazige-grafiek-met-pijl-8486141.jpg">
            <a:extLst>
              <a:ext uri="{FF2B5EF4-FFF2-40B4-BE49-F238E27FC236}">
                <a16:creationId xmlns:a16="http://schemas.microsoft.com/office/drawing/2014/main" id="{4ED5040A-1542-1F4B-B3FC-8C4149A56A95}"/>
              </a:ext>
            </a:extLst>
          </p:cNvPr>
          <p:cNvPicPr>
            <a:picLocks noChangeAspect="1"/>
          </p:cNvPicPr>
          <p:nvPr/>
        </p:nvPicPr>
        <p:blipFill>
          <a:blip r:embed="rId2"/>
          <a:stretch>
            <a:fillRect/>
          </a:stretch>
        </p:blipFill>
        <p:spPr>
          <a:xfrm>
            <a:off x="4028460" y="3794436"/>
            <a:ext cx="1253885" cy="1266946"/>
          </a:xfrm>
          <a:prstGeom prst="rect">
            <a:avLst/>
          </a:prstGeom>
          <a:ln w="12700">
            <a:miter lim="400000"/>
          </a:ln>
        </p:spPr>
      </p:pic>
      <p:sp>
        <p:nvSpPr>
          <p:cNvPr id="12" name="Shape 106">
            <a:extLst>
              <a:ext uri="{FF2B5EF4-FFF2-40B4-BE49-F238E27FC236}">
                <a16:creationId xmlns:a16="http://schemas.microsoft.com/office/drawing/2014/main" id="{FF3F9E7D-94D9-354D-832B-EE37FD4EF706}"/>
              </a:ext>
            </a:extLst>
          </p:cNvPr>
          <p:cNvSpPr/>
          <p:nvPr/>
        </p:nvSpPr>
        <p:spPr>
          <a:xfrm>
            <a:off x="2211496" y="3461972"/>
            <a:ext cx="2344280" cy="21002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75DB3C"/>
          </a:solidFill>
          <a:ln w="3175">
            <a:miter lim="400000"/>
          </a:ln>
        </p:spPr>
        <p:txBody>
          <a:bodyPr lIns="20091" tIns="20091" rIns="20091" bIns="20091" anchor="ctr"/>
          <a:lstStyle/>
          <a:p>
            <a:pPr algn="ctr" defTabSz="562570">
              <a:defRPr sz="14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400" kern="0">
              <a:solidFill>
                <a:srgbClr val="FFFFFF"/>
              </a:solidFill>
              <a:effectLst>
                <a:outerShdw blurRad="25400" dist="23998" dir="2700000" rotWithShape="0">
                  <a:srgbClr val="000000">
                    <a:alpha val="31034"/>
                  </a:srgbClr>
                </a:outerShdw>
              </a:effectLst>
              <a:latin typeface="Gill Sans"/>
              <a:sym typeface="Gill Sans"/>
            </a:endParaRPr>
          </a:p>
        </p:txBody>
      </p:sp>
      <p:sp>
        <p:nvSpPr>
          <p:cNvPr id="13" name="Shape 108">
            <a:extLst>
              <a:ext uri="{FF2B5EF4-FFF2-40B4-BE49-F238E27FC236}">
                <a16:creationId xmlns:a16="http://schemas.microsoft.com/office/drawing/2014/main" id="{2658F6F6-516E-9F42-9B22-CEFE275A4DFE}"/>
              </a:ext>
            </a:extLst>
          </p:cNvPr>
          <p:cNvSpPr/>
          <p:nvPr/>
        </p:nvSpPr>
        <p:spPr>
          <a:xfrm>
            <a:off x="4526549" y="3488465"/>
            <a:ext cx="2344280" cy="21002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971817"/>
          </a:solidFill>
          <a:ln w="3175">
            <a:miter lim="400000"/>
          </a:ln>
        </p:spPr>
        <p:txBody>
          <a:bodyPr lIns="20091" tIns="20091" rIns="20091" bIns="20091" anchor="ctr"/>
          <a:lstStyle/>
          <a:p>
            <a:pPr algn="ctr" defTabSz="562570">
              <a:defRPr sz="14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400" kern="0">
              <a:solidFill>
                <a:srgbClr val="FFFFFF"/>
              </a:solidFill>
              <a:effectLst>
                <a:outerShdw blurRad="25400" dist="23998" dir="2700000" rotWithShape="0">
                  <a:srgbClr val="000000">
                    <a:alpha val="31034"/>
                  </a:srgbClr>
                </a:outerShdw>
              </a:effectLst>
              <a:latin typeface="Gill Sans"/>
              <a:sym typeface="Gill Sans"/>
            </a:endParaRPr>
          </a:p>
        </p:txBody>
      </p:sp>
      <p:sp>
        <p:nvSpPr>
          <p:cNvPr id="24" name="Shape 105">
            <a:extLst>
              <a:ext uri="{FF2B5EF4-FFF2-40B4-BE49-F238E27FC236}">
                <a16:creationId xmlns:a16="http://schemas.microsoft.com/office/drawing/2014/main" id="{B0A790E6-17AE-B242-9754-255D5C2316FF}"/>
              </a:ext>
            </a:extLst>
          </p:cNvPr>
          <p:cNvSpPr/>
          <p:nvPr/>
        </p:nvSpPr>
        <p:spPr>
          <a:xfrm>
            <a:off x="3563131" y="3544723"/>
            <a:ext cx="1021409" cy="256085"/>
          </a:xfrm>
          <a:prstGeom prst="rect">
            <a:avLst/>
          </a:prstGeom>
          <a:ln w="12700">
            <a:miter lim="400000"/>
          </a:ln>
          <a:extLst>
            <a:ext uri="{C572A759-6A51-4108-AA02-DFA0A04FC94B}">
              <ma14:wrappingTextBoxFlag xmlns="" xmlns:ma14="http://schemas.microsoft.com/office/mac/drawingml/2011/main" val="1"/>
            </a:ext>
          </a:extLst>
        </p:spPr>
        <p:txBody>
          <a:bodyPr wrap="none" lIns="20091" tIns="20091" rIns="20091" bIns="20091" anchor="ctr">
            <a:spAutoFit/>
          </a:bodyPr>
          <a:lstStyle>
            <a:lvl1pPr algn="ctr" defTabSz="410765">
              <a:defRPr sz="1400" i="1">
                <a:solidFill>
                  <a:srgbClr val="FF2600"/>
                </a:solidFill>
                <a:latin typeface="+mj-lt"/>
                <a:ea typeface="+mj-ea"/>
                <a:cs typeface="+mj-cs"/>
                <a:sym typeface="Helvetica"/>
              </a:defRPr>
            </a:lvl1pPr>
          </a:lstStyle>
          <a:p>
            <a:pPr>
              <a:defRPr/>
            </a:pPr>
            <a:r>
              <a:rPr kern="0" err="1">
                <a:latin typeface="Helvetica"/>
                <a:cs typeface="Helvetica"/>
              </a:rPr>
              <a:t>ontwikkeling</a:t>
            </a:r>
            <a:endParaRPr kern="0">
              <a:latin typeface="Helvetica"/>
              <a:cs typeface="Helvetica"/>
            </a:endParaRPr>
          </a:p>
        </p:txBody>
      </p:sp>
      <p:sp>
        <p:nvSpPr>
          <p:cNvPr id="25" name="Shape 107">
            <a:extLst>
              <a:ext uri="{FF2B5EF4-FFF2-40B4-BE49-F238E27FC236}">
                <a16:creationId xmlns:a16="http://schemas.microsoft.com/office/drawing/2014/main" id="{4591BD67-D0E0-7C4A-A026-CE293BF8B05D}"/>
              </a:ext>
            </a:extLst>
          </p:cNvPr>
          <p:cNvSpPr/>
          <p:nvPr/>
        </p:nvSpPr>
        <p:spPr>
          <a:xfrm>
            <a:off x="2886193" y="5128558"/>
            <a:ext cx="983140" cy="379129"/>
          </a:xfrm>
          <a:prstGeom prst="rect">
            <a:avLst/>
          </a:prstGeom>
          <a:ln w="12700">
            <a:miter lim="400000"/>
          </a:ln>
          <a:extLst>
            <a:ext uri="{C572A759-6A51-4108-AA02-DFA0A04FC94B}">
              <ma14:wrappingTextBoxFlag xmlns="" xmlns:ma14="http://schemas.microsoft.com/office/mac/drawingml/2011/main" val="1"/>
            </a:ext>
          </a:extLst>
        </p:spPr>
        <p:txBody>
          <a:bodyPr wrap="none" lIns="20091" tIns="20091" rIns="20091" bIns="20091" anchor="ctr">
            <a:spAutoFit/>
          </a:bodyPr>
          <a:lstStyle>
            <a:lvl1pPr algn="ctr" defTabSz="410765">
              <a:defRPr sz="2200" b="1">
                <a:solidFill>
                  <a:srgbClr val="FFFFFF"/>
                </a:solidFill>
                <a:latin typeface="+mj-lt"/>
                <a:ea typeface="+mj-ea"/>
                <a:cs typeface="+mj-cs"/>
                <a:sym typeface="Helvetica"/>
              </a:defRPr>
            </a:lvl1pPr>
          </a:lstStyle>
          <a:p>
            <a:pPr>
              <a:defRPr/>
            </a:pPr>
            <a:r>
              <a:rPr kern="0" err="1">
                <a:latin typeface="Helvetica"/>
                <a:cs typeface="Helvetica"/>
              </a:rPr>
              <a:t>ouders</a:t>
            </a:r>
            <a:endParaRPr kern="0">
              <a:latin typeface="Helvetica"/>
              <a:cs typeface="Helvetica"/>
            </a:endParaRPr>
          </a:p>
        </p:txBody>
      </p:sp>
      <p:sp>
        <p:nvSpPr>
          <p:cNvPr id="26" name="Shape 109">
            <a:extLst>
              <a:ext uri="{FF2B5EF4-FFF2-40B4-BE49-F238E27FC236}">
                <a16:creationId xmlns:a16="http://schemas.microsoft.com/office/drawing/2014/main" id="{60130DCB-0BFA-4A41-A3F0-E14FF9790CE2}"/>
              </a:ext>
            </a:extLst>
          </p:cNvPr>
          <p:cNvSpPr/>
          <p:nvPr/>
        </p:nvSpPr>
        <p:spPr>
          <a:xfrm>
            <a:off x="5221496" y="5132499"/>
            <a:ext cx="952683" cy="379129"/>
          </a:xfrm>
          <a:prstGeom prst="rect">
            <a:avLst/>
          </a:prstGeom>
          <a:ln w="12700">
            <a:miter lim="400000"/>
          </a:ln>
          <a:extLst>
            <a:ext uri="{C572A759-6A51-4108-AA02-DFA0A04FC94B}">
              <ma14:wrappingTextBoxFlag xmlns="" xmlns:ma14="http://schemas.microsoft.com/office/mac/drawingml/2011/main" val="1"/>
            </a:ext>
          </a:extLst>
        </p:spPr>
        <p:txBody>
          <a:bodyPr wrap="none" lIns="20091" tIns="20091" rIns="20091" bIns="20091" anchor="ctr">
            <a:spAutoFit/>
          </a:bodyPr>
          <a:lstStyle>
            <a:lvl1pPr algn="ctr" defTabSz="410765">
              <a:defRPr sz="2200" b="1">
                <a:solidFill>
                  <a:srgbClr val="FFFFFF"/>
                </a:solidFill>
                <a:latin typeface="+mj-lt"/>
                <a:ea typeface="+mj-ea"/>
                <a:cs typeface="+mj-cs"/>
                <a:sym typeface="Helvetica"/>
              </a:defRPr>
            </a:lvl1pPr>
          </a:lstStyle>
          <a:p>
            <a:pPr>
              <a:defRPr/>
            </a:pPr>
            <a:r>
              <a:rPr kern="0">
                <a:latin typeface="Helvetica"/>
                <a:cs typeface="Helvetica"/>
              </a:rPr>
              <a:t>school</a:t>
            </a:r>
          </a:p>
        </p:txBody>
      </p:sp>
      <p:sp>
        <p:nvSpPr>
          <p:cNvPr id="27" name="Shape 101">
            <a:extLst>
              <a:ext uri="{FF2B5EF4-FFF2-40B4-BE49-F238E27FC236}">
                <a16:creationId xmlns:a16="http://schemas.microsoft.com/office/drawing/2014/main" id="{0FA03934-4239-FE42-A3E8-AACA30197807}"/>
              </a:ext>
            </a:extLst>
          </p:cNvPr>
          <p:cNvSpPr/>
          <p:nvPr/>
        </p:nvSpPr>
        <p:spPr>
          <a:xfrm>
            <a:off x="2170443" y="3151253"/>
            <a:ext cx="997567" cy="379129"/>
          </a:xfrm>
          <a:prstGeom prst="rect">
            <a:avLst/>
          </a:prstGeom>
          <a:ln w="12700">
            <a:miter lim="400000"/>
          </a:ln>
          <a:extLst>
            <a:ext uri="{C572A759-6A51-4108-AA02-DFA0A04FC94B}">
              <ma14:wrappingTextBoxFlag xmlns="" xmlns:ma14="http://schemas.microsoft.com/office/mac/drawingml/2011/main" val="1"/>
            </a:ext>
          </a:extLst>
        </p:spPr>
        <p:txBody>
          <a:bodyPr wrap="none" lIns="20091" tIns="20091" rIns="20091" bIns="20091" anchor="ctr">
            <a:spAutoFit/>
          </a:bodyPr>
          <a:lstStyle>
            <a:lvl1pPr algn="ctr" defTabSz="410765">
              <a:defRPr sz="2200" b="1">
                <a:solidFill>
                  <a:srgbClr val="FFFFFF"/>
                </a:solidFill>
                <a:latin typeface="+mj-lt"/>
                <a:ea typeface="+mj-ea"/>
                <a:cs typeface="+mj-cs"/>
                <a:sym typeface="Helvetica"/>
              </a:defRPr>
            </a:lvl1pPr>
          </a:lstStyle>
          <a:p>
            <a:pPr>
              <a:defRPr/>
            </a:pPr>
            <a:r>
              <a:rPr kern="0">
                <a:latin typeface="Helvetica"/>
                <a:cs typeface="Helvetica"/>
              </a:rPr>
              <a:t>mentor</a:t>
            </a:r>
          </a:p>
        </p:txBody>
      </p:sp>
      <p:sp>
        <p:nvSpPr>
          <p:cNvPr id="28" name="Shape 101">
            <a:extLst>
              <a:ext uri="{FF2B5EF4-FFF2-40B4-BE49-F238E27FC236}">
                <a16:creationId xmlns:a16="http://schemas.microsoft.com/office/drawing/2014/main" id="{06A433C2-7D65-C04B-B635-6DE723839C8F}"/>
              </a:ext>
            </a:extLst>
          </p:cNvPr>
          <p:cNvSpPr/>
          <p:nvPr/>
        </p:nvSpPr>
        <p:spPr>
          <a:xfrm>
            <a:off x="5965514" y="3063367"/>
            <a:ext cx="997567" cy="379129"/>
          </a:xfrm>
          <a:prstGeom prst="rect">
            <a:avLst/>
          </a:prstGeom>
          <a:ln w="12700">
            <a:miter lim="400000"/>
          </a:ln>
          <a:extLst>
            <a:ext uri="{C572A759-6A51-4108-AA02-DFA0A04FC94B}">
              <ma14:wrappingTextBoxFlag xmlns="" xmlns:ma14="http://schemas.microsoft.com/office/mac/drawingml/2011/main" val="1"/>
            </a:ext>
          </a:extLst>
        </p:spPr>
        <p:txBody>
          <a:bodyPr wrap="none" lIns="20091" tIns="20091" rIns="20091" bIns="20091" anchor="ctr">
            <a:spAutoFit/>
          </a:bodyPr>
          <a:lstStyle>
            <a:lvl1pPr algn="ctr" defTabSz="410765">
              <a:defRPr sz="2200" b="1">
                <a:solidFill>
                  <a:srgbClr val="FFFFFF"/>
                </a:solidFill>
                <a:latin typeface="+mj-lt"/>
                <a:ea typeface="+mj-ea"/>
                <a:cs typeface="+mj-cs"/>
                <a:sym typeface="Helvetica"/>
              </a:defRPr>
            </a:lvl1pPr>
          </a:lstStyle>
          <a:p>
            <a:pPr>
              <a:defRPr/>
            </a:pPr>
            <a:r>
              <a:rPr kern="0">
                <a:latin typeface="Helvetica"/>
                <a:cs typeface="Helvetica"/>
              </a:rPr>
              <a:t>mentor</a:t>
            </a:r>
          </a:p>
        </p:txBody>
      </p:sp>
      <p:sp>
        <p:nvSpPr>
          <p:cNvPr id="29" name="Shape 101">
            <a:extLst>
              <a:ext uri="{FF2B5EF4-FFF2-40B4-BE49-F238E27FC236}">
                <a16:creationId xmlns:a16="http://schemas.microsoft.com/office/drawing/2014/main" id="{F3B1F938-0387-A647-8660-32F1039835EE}"/>
              </a:ext>
            </a:extLst>
          </p:cNvPr>
          <p:cNvSpPr/>
          <p:nvPr/>
        </p:nvSpPr>
        <p:spPr>
          <a:xfrm>
            <a:off x="4003720" y="5997217"/>
            <a:ext cx="997567" cy="379129"/>
          </a:xfrm>
          <a:prstGeom prst="rect">
            <a:avLst/>
          </a:prstGeom>
          <a:ln w="12700">
            <a:miter lim="400000"/>
          </a:ln>
          <a:extLst>
            <a:ext uri="{C572A759-6A51-4108-AA02-DFA0A04FC94B}">
              <ma14:wrappingTextBoxFlag xmlns="" xmlns:ma14="http://schemas.microsoft.com/office/mac/drawingml/2011/main" val="1"/>
            </a:ext>
          </a:extLst>
        </p:spPr>
        <p:txBody>
          <a:bodyPr wrap="none" lIns="20091" tIns="20091" rIns="20091" bIns="20091" anchor="ctr">
            <a:spAutoFit/>
          </a:bodyPr>
          <a:lstStyle>
            <a:lvl1pPr algn="ctr" defTabSz="410765">
              <a:defRPr sz="2200" b="1">
                <a:solidFill>
                  <a:srgbClr val="FFFFFF"/>
                </a:solidFill>
                <a:latin typeface="+mj-lt"/>
                <a:ea typeface="+mj-ea"/>
                <a:cs typeface="+mj-cs"/>
                <a:sym typeface="Helvetica"/>
              </a:defRPr>
            </a:lvl1pPr>
          </a:lstStyle>
          <a:p>
            <a:pPr>
              <a:defRPr/>
            </a:pPr>
            <a:r>
              <a:rPr kern="0">
                <a:latin typeface="Helvetica"/>
                <a:cs typeface="Helvetica"/>
              </a:rPr>
              <a:t>mentor</a:t>
            </a:r>
          </a:p>
        </p:txBody>
      </p:sp>
    </p:spTree>
    <p:extLst>
      <p:ext uri="{BB962C8B-B14F-4D97-AF65-F5344CB8AC3E}">
        <p14:creationId xmlns:p14="http://schemas.microsoft.com/office/powerpoint/2010/main" val="13142366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7C33C-0627-3765-D446-B7015DF601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375478-6339-FC95-A27D-E057B6927FC9}"/>
              </a:ext>
            </a:extLst>
          </p:cNvPr>
          <p:cNvSpPr>
            <a:spLocks noGrp="1"/>
          </p:cNvSpPr>
          <p:nvPr>
            <p:ph type="title"/>
          </p:nvPr>
        </p:nvSpPr>
        <p:spPr/>
        <p:txBody>
          <a:bodyPr/>
          <a:lstStyle/>
          <a:p>
            <a:r>
              <a:rPr lang="nl-NL" dirty="0"/>
              <a:t>Aandachtspunten</a:t>
            </a:r>
          </a:p>
        </p:txBody>
      </p:sp>
      <p:sp>
        <p:nvSpPr>
          <p:cNvPr id="3" name="Tijdelijke aanduiding voor inhoud 2">
            <a:extLst>
              <a:ext uri="{FF2B5EF4-FFF2-40B4-BE49-F238E27FC236}">
                <a16:creationId xmlns:a16="http://schemas.microsoft.com/office/drawing/2014/main" id="{9F6F02C6-5475-A520-7EBE-D4E68AB393A0}"/>
              </a:ext>
            </a:extLst>
          </p:cNvPr>
          <p:cNvSpPr>
            <a:spLocks noGrp="1"/>
          </p:cNvSpPr>
          <p:nvPr>
            <p:ph idx="1"/>
          </p:nvPr>
        </p:nvSpPr>
        <p:spPr>
          <a:xfrm>
            <a:off x="386400" y="1233000"/>
            <a:ext cx="9133200" cy="4392000"/>
          </a:xfrm>
        </p:spPr>
        <p:txBody>
          <a:bodyPr/>
          <a:lstStyle/>
          <a:p>
            <a:pPr marL="0" lvl="1" indent="0" defTabSz="410751" hangingPunct="0">
              <a:buNone/>
              <a:defRPr/>
            </a:pPr>
            <a:endParaRPr lang="nl-NL" sz="2600"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endParaRPr>
          </a:p>
          <a:p>
            <a:pPr marL="0" lvl="1" indent="160729" defTabSz="410751" hangingPunct="0">
              <a:defRPr/>
            </a:pPr>
            <a:r>
              <a:rPr lang="nl-NL" sz="2600"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Absenties</a:t>
            </a:r>
          </a:p>
          <a:p>
            <a:pPr marL="0" lvl="1" indent="160729" defTabSz="410751" hangingPunct="0">
              <a:defRPr/>
            </a:pPr>
            <a:r>
              <a:rPr lang="nl-NL" sz="2600"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Publicatie cijfers</a:t>
            </a:r>
          </a:p>
          <a:p>
            <a:pPr marL="0" lvl="1" indent="160729" defTabSz="410751" hangingPunct="0">
              <a:defRPr/>
            </a:pPr>
            <a:r>
              <a:rPr lang="nl-NL" sz="2600"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Leerlingen mogen het terrein niet verlaten onder schooltijd</a:t>
            </a:r>
          </a:p>
          <a:p>
            <a:pPr marL="0" lvl="1" indent="160729" defTabSz="410751" hangingPunct="0">
              <a:defRPr/>
            </a:pPr>
            <a:r>
              <a:rPr lang="nl-NL" sz="2600"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Sportkleding; bestellen bij </a:t>
            </a:r>
            <a:r>
              <a:rPr lang="nl-NL" sz="2600" kern="0" dirty="0" err="1">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Huijg</a:t>
            </a:r>
            <a:r>
              <a:rPr lang="nl-NL" sz="2600"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 Sport in Haarlem</a:t>
            </a:r>
          </a:p>
          <a:p>
            <a:pPr marL="0" lvl="1" indent="160729" defTabSz="410751" hangingPunct="0">
              <a:defRPr/>
            </a:pPr>
            <a:r>
              <a:rPr lang="nl-NL" sz="2600"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Bibliotheekpas</a:t>
            </a:r>
          </a:p>
          <a:p>
            <a:pPr marL="0" lvl="1" indent="160729" defTabSz="410751" hangingPunct="0">
              <a:defRPr/>
            </a:pPr>
            <a:endParaRPr lang="nl-NL" sz="2600"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endParaRPr>
          </a:p>
          <a:p>
            <a:pPr marL="0" lvl="1" indent="160729" defTabSz="410751" hangingPunct="0">
              <a:defRPr/>
            </a:pPr>
            <a:r>
              <a:rPr lang="nl-NL" sz="2600"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Telefoon beleid</a:t>
            </a:r>
          </a:p>
          <a:p>
            <a:pPr marL="0" lvl="1" indent="160729" defTabSz="410751" hangingPunct="0">
              <a:defRPr/>
            </a:pPr>
            <a:r>
              <a:rPr lang="nl-NL" sz="2600"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Sociale media</a:t>
            </a:r>
          </a:p>
          <a:p>
            <a:pPr marL="0" lvl="1" indent="160729" defTabSz="410751" hangingPunct="0">
              <a:defRPr/>
            </a:pPr>
            <a:r>
              <a:rPr lang="nl-NL" sz="2600" kern="0" dirty="0">
                <a:solidFill>
                  <a:srgbClr val="FFFFFF"/>
                </a:solidFill>
                <a:latin typeface="Arial" panose="020B0604020202020204" pitchFamily="34" charset="0"/>
                <a:ea typeface="Verdana" panose="020B0604030504040204" pitchFamily="34" charset="0"/>
                <a:cs typeface="Arial" panose="020B0604020202020204" pitchFamily="34" charset="0"/>
                <a:sym typeface="Helvetica Neue"/>
              </a:rPr>
              <a:t>iPad</a:t>
            </a:r>
          </a:p>
          <a:p>
            <a:endParaRPr lang="nl-NL" dirty="0"/>
          </a:p>
        </p:txBody>
      </p:sp>
    </p:spTree>
    <p:extLst>
      <p:ext uri="{BB962C8B-B14F-4D97-AF65-F5344CB8AC3E}">
        <p14:creationId xmlns:p14="http://schemas.microsoft.com/office/powerpoint/2010/main" val="27960424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96FF3-B5B9-D7D3-BE06-FCDE7437A2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FEF6EB-DC60-8E44-5648-FD66EDFD65DC}"/>
              </a:ext>
            </a:extLst>
          </p:cNvPr>
          <p:cNvSpPr>
            <a:spLocks noGrp="1"/>
          </p:cNvSpPr>
          <p:nvPr>
            <p:ph type="title"/>
          </p:nvPr>
        </p:nvSpPr>
        <p:spPr/>
        <p:txBody>
          <a:bodyPr/>
          <a:lstStyle/>
          <a:p>
            <a:r>
              <a:rPr lang="nl-NL" dirty="0"/>
              <a:t>Planning</a:t>
            </a:r>
            <a:endParaRPr lang="nl-NL" dirty="0">
              <a:solidFill>
                <a:schemeClr val="tx1"/>
              </a:solidFill>
              <a:highlight>
                <a:srgbClr val="FF00FF"/>
              </a:highlight>
            </a:endParaRPr>
          </a:p>
        </p:txBody>
      </p:sp>
      <p:sp>
        <p:nvSpPr>
          <p:cNvPr id="3" name="Tijdelijke aanduiding voor inhoud 2">
            <a:extLst>
              <a:ext uri="{FF2B5EF4-FFF2-40B4-BE49-F238E27FC236}">
                <a16:creationId xmlns:a16="http://schemas.microsoft.com/office/drawing/2014/main" id="{9D9C2DD4-6A54-0E7E-4CF7-A45C17A2C896}"/>
              </a:ext>
            </a:extLst>
          </p:cNvPr>
          <p:cNvSpPr>
            <a:spLocks noGrp="1"/>
          </p:cNvSpPr>
          <p:nvPr>
            <p:ph idx="1"/>
          </p:nvPr>
        </p:nvSpPr>
        <p:spPr>
          <a:xfrm>
            <a:off x="128464" y="1556792"/>
            <a:ext cx="9217024" cy="4932548"/>
          </a:xfrm>
        </p:spPr>
        <p:txBody>
          <a:bodyPr/>
          <a:lstStyle/>
          <a:p>
            <a:pPr lvl="1"/>
            <a:r>
              <a:rPr lang="nl-NL" dirty="0"/>
              <a:t>CITO </a:t>
            </a:r>
            <a:r>
              <a:rPr lang="nl-NL" dirty="0" err="1"/>
              <a:t>LiB</a:t>
            </a:r>
            <a:r>
              <a:rPr lang="nl-NL" dirty="0"/>
              <a:t>			6 t/m 10 oktober</a:t>
            </a:r>
          </a:p>
          <a:p>
            <a:pPr marL="385221" lvl="2" indent="0">
              <a:buNone/>
            </a:pPr>
            <a:endParaRPr lang="nl-NL" dirty="0"/>
          </a:p>
          <a:p>
            <a:pPr lvl="1"/>
            <a:r>
              <a:rPr lang="nl-NL" dirty="0"/>
              <a:t>Bowlen 			ma 27 oktober</a:t>
            </a:r>
          </a:p>
          <a:p>
            <a:pPr lvl="1"/>
            <a:r>
              <a:rPr lang="nl-NL" dirty="0"/>
              <a:t>Voorstelling </a:t>
            </a:r>
          </a:p>
          <a:p>
            <a:pPr lvl="2"/>
            <a:r>
              <a:rPr lang="nl-NL" dirty="0"/>
              <a:t>Klappen voor Bart		</a:t>
            </a:r>
            <a:r>
              <a:rPr lang="nl-NL" sz="2200" dirty="0"/>
              <a:t>do 6 november</a:t>
            </a:r>
          </a:p>
          <a:p>
            <a:pPr lvl="1"/>
            <a:endParaRPr lang="nl-NL" dirty="0"/>
          </a:p>
          <a:p>
            <a:pPr lvl="1"/>
            <a:r>
              <a:rPr lang="nl-NL" dirty="0"/>
              <a:t>Eerste oudergesprek 	24 t/m 28 november</a:t>
            </a:r>
          </a:p>
          <a:p>
            <a:pPr lvl="1"/>
            <a:endParaRPr lang="nl-NL" dirty="0"/>
          </a:p>
          <a:p>
            <a:pPr lvl="1"/>
            <a:r>
              <a:rPr lang="nl-NL" dirty="0"/>
              <a:t>Sinterklaas activiteit 		5 december</a:t>
            </a:r>
          </a:p>
          <a:p>
            <a:pPr lvl="1"/>
            <a:r>
              <a:rPr lang="nl-NL" dirty="0"/>
              <a:t>Kerstgala 			18 december</a:t>
            </a:r>
          </a:p>
          <a:p>
            <a:pPr lvl="1"/>
            <a:endParaRPr lang="nl-NL" dirty="0"/>
          </a:p>
          <a:p>
            <a:pPr lvl="1"/>
            <a:r>
              <a:rPr lang="nl-NL" dirty="0"/>
              <a:t>1</a:t>
            </a:r>
            <a:r>
              <a:rPr lang="nl-NL" baseline="30000" dirty="0"/>
              <a:t>e</a:t>
            </a:r>
            <a:r>
              <a:rPr lang="nl-NL" dirty="0"/>
              <a:t> rapport 			16 t/m 18 februari</a:t>
            </a:r>
          </a:p>
        </p:txBody>
      </p:sp>
    </p:spTree>
    <p:extLst>
      <p:ext uri="{BB962C8B-B14F-4D97-AF65-F5344CB8AC3E}">
        <p14:creationId xmlns:p14="http://schemas.microsoft.com/office/powerpoint/2010/main" val="15703941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5F08E2-5F49-FADB-3D0D-059F8A98700D}"/>
              </a:ext>
            </a:extLst>
          </p:cNvPr>
          <p:cNvSpPr>
            <a:spLocks noGrp="1"/>
          </p:cNvSpPr>
          <p:nvPr>
            <p:ph type="title"/>
          </p:nvPr>
        </p:nvSpPr>
        <p:spPr/>
        <p:txBody>
          <a:bodyPr/>
          <a:lstStyle/>
          <a:p>
            <a:r>
              <a:rPr lang="nl-NL"/>
              <a:t>Veiligheid</a:t>
            </a:r>
          </a:p>
        </p:txBody>
      </p:sp>
      <p:sp>
        <p:nvSpPr>
          <p:cNvPr id="3" name="Tijdelijke aanduiding voor inhoud 2">
            <a:extLst>
              <a:ext uri="{FF2B5EF4-FFF2-40B4-BE49-F238E27FC236}">
                <a16:creationId xmlns:a16="http://schemas.microsoft.com/office/drawing/2014/main" id="{2A21B99B-F462-0625-CCF8-D9039213C356}"/>
              </a:ext>
            </a:extLst>
          </p:cNvPr>
          <p:cNvSpPr>
            <a:spLocks noGrp="1"/>
          </p:cNvSpPr>
          <p:nvPr>
            <p:ph idx="1"/>
          </p:nvPr>
        </p:nvSpPr>
        <p:spPr/>
        <p:txBody>
          <a:bodyPr/>
          <a:lstStyle/>
          <a:p>
            <a:r>
              <a:rPr lang="nl-NL" dirty="0"/>
              <a:t>Gericht op: </a:t>
            </a:r>
          </a:p>
          <a:p>
            <a:pPr lvl="1"/>
            <a:r>
              <a:rPr lang="nl-NL" dirty="0"/>
              <a:t>Iedereen is welkom </a:t>
            </a:r>
          </a:p>
          <a:p>
            <a:pPr lvl="1"/>
            <a:r>
              <a:rPr lang="nl-NL" dirty="0"/>
              <a:t>Iedereen is veilig</a:t>
            </a:r>
          </a:p>
          <a:p>
            <a:pPr lvl="1"/>
            <a:r>
              <a:rPr lang="nl-NL" dirty="0"/>
              <a:t>We spreken elkaar op de juiste manier aan</a:t>
            </a:r>
          </a:p>
          <a:p>
            <a:pPr lvl="1"/>
            <a:r>
              <a:rPr lang="nl-NL" dirty="0"/>
              <a:t>We lossen dingen op door aan te geven en te praten </a:t>
            </a:r>
          </a:p>
          <a:p>
            <a:pPr lvl="1"/>
            <a:r>
              <a:rPr lang="nl-NL" dirty="0"/>
              <a:t>Voel je je niet oké dan is het niet oké</a:t>
            </a:r>
          </a:p>
          <a:p>
            <a:pPr lvl="1"/>
            <a:r>
              <a:rPr lang="nl-NL" dirty="0"/>
              <a:t>Leerlingen weten waar ze voor hulp terecht kunnen</a:t>
            </a:r>
          </a:p>
          <a:p>
            <a:pPr lvl="2"/>
            <a:r>
              <a:rPr lang="nl-NL" dirty="0"/>
              <a:t>Peerleaders </a:t>
            </a:r>
          </a:p>
          <a:p>
            <a:pPr lvl="2"/>
            <a:r>
              <a:rPr lang="nl-NL" dirty="0"/>
              <a:t>Mentor </a:t>
            </a:r>
          </a:p>
          <a:p>
            <a:pPr marL="385221" lvl="2" indent="0">
              <a:buNone/>
            </a:pPr>
            <a:endParaRPr lang="nl-NL" dirty="0"/>
          </a:p>
          <a:p>
            <a:pPr lvl="1"/>
            <a:r>
              <a:rPr lang="nl-NL" dirty="0"/>
              <a:t>Duidelijke structuur in aanpak van pesten </a:t>
            </a:r>
          </a:p>
          <a:p>
            <a:pPr marL="385221" lvl="2" indent="0">
              <a:buNone/>
            </a:pPr>
            <a:endParaRPr lang="nl-NL" dirty="0">
              <a:solidFill>
                <a:schemeClr val="accent1"/>
              </a:solidFill>
            </a:endParaRPr>
          </a:p>
        </p:txBody>
      </p:sp>
    </p:spTree>
    <p:extLst>
      <p:ext uri="{BB962C8B-B14F-4D97-AF65-F5344CB8AC3E}">
        <p14:creationId xmlns:p14="http://schemas.microsoft.com/office/powerpoint/2010/main" val="23470966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VC ppt">
  <a:themeElements>
    <a:clrScheme name="Vellesan">
      <a:dk1>
        <a:sysClr val="windowText" lastClr="000000"/>
      </a:dk1>
      <a:lt1>
        <a:sysClr val="window" lastClr="FFFFFF"/>
      </a:lt1>
      <a:dk2>
        <a:srgbClr val="000000"/>
      </a:dk2>
      <a:lt2>
        <a:srgbClr val="F8F8F8"/>
      </a:lt2>
      <a:accent1>
        <a:srgbClr val="F08C00"/>
      </a:accent1>
      <a:accent2>
        <a:srgbClr val="FEF0DE"/>
      </a:accent2>
      <a:accent3>
        <a:srgbClr val="B2B2B2"/>
      </a:accent3>
      <a:accent4>
        <a:srgbClr val="808080"/>
      </a:accent4>
      <a:accent5>
        <a:srgbClr val="5F5F5F"/>
      </a:accent5>
      <a:accent6>
        <a:srgbClr val="4D4D4D"/>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C_ppt .potx" id="{C74EBA21-E186-42C8-9018-7CFF1EBB8889}" vid="{35608BDD-FAD7-4A6A-BB03-1B84D8EE9431}"/>
    </a:ext>
  </a:extLst>
</a:theme>
</file>

<file path=ppt/theme/theme2.xml><?xml version="1.0" encoding="utf-8"?>
<a:theme xmlns:a="http://schemas.openxmlformats.org/drawingml/2006/main" name="Kantoorthema">
  <a:themeElements>
    <a:clrScheme name="Vellesan">
      <a:dk1>
        <a:sysClr val="windowText" lastClr="000000"/>
      </a:dk1>
      <a:lt1>
        <a:sysClr val="window" lastClr="FFFFFF"/>
      </a:lt1>
      <a:dk2>
        <a:srgbClr val="000000"/>
      </a:dk2>
      <a:lt2>
        <a:srgbClr val="F8F8F8"/>
      </a:lt2>
      <a:accent1>
        <a:srgbClr val="F08C00"/>
      </a:accent1>
      <a:accent2>
        <a:srgbClr val="FEF0DE"/>
      </a:accent2>
      <a:accent3>
        <a:srgbClr val="B2B2B2"/>
      </a:accent3>
      <a:accent4>
        <a:srgbClr val="808080"/>
      </a:accent4>
      <a:accent5>
        <a:srgbClr val="5F5F5F"/>
      </a:accent5>
      <a:accent6>
        <a:srgbClr val="4D4D4D"/>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Vellesan">
      <a:dk1>
        <a:sysClr val="windowText" lastClr="000000"/>
      </a:dk1>
      <a:lt1>
        <a:sysClr val="window" lastClr="FFFFFF"/>
      </a:lt1>
      <a:dk2>
        <a:srgbClr val="000000"/>
      </a:dk2>
      <a:lt2>
        <a:srgbClr val="F8F8F8"/>
      </a:lt2>
      <a:accent1>
        <a:srgbClr val="F08C00"/>
      </a:accent1>
      <a:accent2>
        <a:srgbClr val="FEF0DE"/>
      </a:accent2>
      <a:accent3>
        <a:srgbClr val="B2B2B2"/>
      </a:accent3>
      <a:accent4>
        <a:srgbClr val="808080"/>
      </a:accent4>
      <a:accent5>
        <a:srgbClr val="5F5F5F"/>
      </a:accent5>
      <a:accent6>
        <a:srgbClr val="4D4D4D"/>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VC_ppt</Template>
  <TotalTime>23373</TotalTime>
  <Words>2706</Words>
  <Application>Microsoft Macintosh PowerPoint</Application>
  <PresentationFormat>A4 (210 x 297 mm)</PresentationFormat>
  <Paragraphs>422</Paragraphs>
  <Slides>43</Slides>
  <Notes>28</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43</vt:i4>
      </vt:variant>
    </vt:vector>
  </HeadingPairs>
  <TitlesOfParts>
    <vt:vector size="53" baseType="lpstr">
      <vt:lpstr>Aptos</vt:lpstr>
      <vt:lpstr>Arial</vt:lpstr>
      <vt:lpstr>Calibri</vt:lpstr>
      <vt:lpstr>Comfortaa</vt:lpstr>
      <vt:lpstr>Gill Sans</vt:lpstr>
      <vt:lpstr>Helvetica</vt:lpstr>
      <vt:lpstr>Montserrat</vt:lpstr>
      <vt:lpstr>Shruti</vt:lpstr>
      <vt:lpstr>Wingdings</vt:lpstr>
      <vt:lpstr>VC ppt</vt:lpstr>
      <vt:lpstr>Welkom</vt:lpstr>
      <vt:lpstr>Ouderavond 1MHV</vt:lpstr>
      <vt:lpstr>Welkom</vt:lpstr>
      <vt:lpstr>Agenda</vt:lpstr>
      <vt:lpstr>Doelen leerjaar 1</vt:lpstr>
      <vt:lpstr>Gezamenlijk doel</vt:lpstr>
      <vt:lpstr>Aandachtspunten</vt:lpstr>
      <vt:lpstr>Planning</vt:lpstr>
      <vt:lpstr>Veiligheid</vt:lpstr>
      <vt:lpstr>Pesten en protocol</vt:lpstr>
      <vt:lpstr>Vertrouwenspersoon </vt:lpstr>
      <vt:lpstr>Begeleiding</vt:lpstr>
      <vt:lpstr>Ondersteuning</vt:lpstr>
      <vt:lpstr>Flexuur</vt:lpstr>
      <vt:lpstr>Huiswerkondersteuning</vt:lpstr>
      <vt:lpstr>Overige ondersteuning</vt:lpstr>
      <vt:lpstr>BOOST</vt:lpstr>
      <vt:lpstr>Mentor deel</vt:lpstr>
      <vt:lpstr>Mentor deel</vt:lpstr>
      <vt:lpstr>Voorstellen</vt:lpstr>
      <vt:lpstr>Mentor</vt:lpstr>
      <vt:lpstr>Mentor</vt:lpstr>
      <vt:lpstr>Mentor</vt:lpstr>
      <vt:lpstr>Kennismaking</vt:lpstr>
      <vt:lpstr>Introductie week en eerste lessen</vt:lpstr>
      <vt:lpstr>Dinsdag </vt:lpstr>
      <vt:lpstr>Woensdag </vt:lpstr>
      <vt:lpstr>Donderdag </vt:lpstr>
      <vt:lpstr>Vrijdag </vt:lpstr>
      <vt:lpstr>De leerling in beeld</vt:lpstr>
      <vt:lpstr>VIP</vt:lpstr>
      <vt:lpstr>Waarom werken met de VIP ?</vt:lpstr>
      <vt:lpstr>Executieve functies in het VO </vt:lpstr>
      <vt:lpstr>Plannen met de VIP</vt:lpstr>
      <vt:lpstr>Plan instructie</vt:lpstr>
      <vt:lpstr>Casus</vt:lpstr>
      <vt:lpstr>      Schematisch        weekoverzicht</vt:lpstr>
      <vt:lpstr>Opdracht</vt:lpstr>
      <vt:lpstr>Voorbeeld</vt:lpstr>
      <vt:lpstr>Leren leren</vt:lpstr>
      <vt:lpstr>Thuis</vt:lpstr>
      <vt:lpstr>Opdracht</vt:lpstr>
      <vt:lpstr>Vragen?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Liliane Meijnen</dc:creator>
  <cp:lastModifiedBy>Nieuwmegen, H. van</cp:lastModifiedBy>
  <cp:revision>41</cp:revision>
  <cp:lastPrinted>2025-09-22T11:29:11Z</cp:lastPrinted>
  <dcterms:created xsi:type="dcterms:W3CDTF">2016-01-25T13:08:10Z</dcterms:created>
  <dcterms:modified xsi:type="dcterms:W3CDTF">2025-09-23T17:17:18Z</dcterms:modified>
</cp:coreProperties>
</file>