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407" r:id="rId6"/>
    <p:sldId id="408" r:id="rId7"/>
    <p:sldId id="409" r:id="rId8"/>
    <p:sldId id="410" r:id="rId9"/>
    <p:sldId id="426" r:id="rId10"/>
    <p:sldId id="432" r:id="rId11"/>
    <p:sldId id="392" r:id="rId12"/>
    <p:sldId id="389" r:id="rId13"/>
    <p:sldId id="390" r:id="rId14"/>
    <p:sldId id="406" r:id="rId15"/>
    <p:sldId id="268" r:id="rId16"/>
    <p:sldId id="393" r:id="rId17"/>
    <p:sldId id="395" r:id="rId18"/>
    <p:sldId id="396" r:id="rId19"/>
    <p:sldId id="397" r:id="rId20"/>
    <p:sldId id="398" r:id="rId21"/>
    <p:sldId id="399" r:id="rId22"/>
    <p:sldId id="400" r:id="rId23"/>
    <p:sldId id="401" r:id="rId24"/>
    <p:sldId id="402" r:id="rId25"/>
    <p:sldId id="403" r:id="rId26"/>
    <p:sldId id="438" r:id="rId27"/>
    <p:sldId id="436" r:id="rId28"/>
    <p:sldId id="281" r:id="rId29"/>
    <p:sldId id="405" r:id="rId30"/>
    <p:sldId id="387" r:id="rId31"/>
  </p:sldIdLst>
  <p:sldSz cx="9906000" cy="6858000" type="A4"/>
  <p:notesSz cx="6858000" cy="9144000"/>
  <p:custDataLst>
    <p:tags r:id="rId34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974" userDrawn="1">
          <p15:clr>
            <a:srgbClr val="A4A3A4"/>
          </p15:clr>
        </p15:guide>
        <p15:guide id="3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01F"/>
    <a:srgbClr val="FE7E7D"/>
    <a:srgbClr val="FCC006"/>
    <a:srgbClr val="E2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8" autoAdjust="0"/>
    <p:restoredTop sz="95845"/>
  </p:normalViewPr>
  <p:slideViewPr>
    <p:cSldViewPr showGuides="1">
      <p:cViewPr varScale="1">
        <p:scale>
          <a:sx n="118" d="100"/>
          <a:sy n="118" d="100"/>
        </p:scale>
        <p:origin x="1112" y="200"/>
      </p:cViewPr>
      <p:guideLst>
        <p:guide orient="horz" pos="2160"/>
        <p:guide orient="horz" pos="3974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1" d="100"/>
          <a:sy n="81" d="100"/>
        </p:scale>
        <p:origin x="354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ender, S." userId="becbfb7c-3733-4a85-ba85-c23116abf818" providerId="ADAL" clId="{58F05C05-A69F-8F40-82B7-6749E2BEE453}"/>
    <pc:docChg chg="delSld">
      <pc:chgData name="Boender, S." userId="becbfb7c-3733-4a85-ba85-c23116abf818" providerId="ADAL" clId="{58F05C05-A69F-8F40-82B7-6749E2BEE453}" dt="2025-07-08T08:07:38.405" v="2" actId="2696"/>
      <pc:docMkLst>
        <pc:docMk/>
      </pc:docMkLst>
      <pc:sldChg chg="del">
        <pc:chgData name="Boender, S." userId="becbfb7c-3733-4a85-ba85-c23116abf818" providerId="ADAL" clId="{58F05C05-A69F-8F40-82B7-6749E2BEE453}" dt="2025-07-08T08:07:38.405" v="2" actId="2696"/>
        <pc:sldMkLst>
          <pc:docMk/>
          <pc:sldMk cId="1078662927" sldId="283"/>
        </pc:sldMkLst>
      </pc:sldChg>
      <pc:sldChg chg="del">
        <pc:chgData name="Boender, S." userId="becbfb7c-3733-4a85-ba85-c23116abf818" providerId="ADAL" clId="{58F05C05-A69F-8F40-82B7-6749E2BEE453}" dt="2025-07-08T08:07:37.845" v="1" actId="2696"/>
        <pc:sldMkLst>
          <pc:docMk/>
          <pc:sldMk cId="1559027136" sldId="380"/>
        </pc:sldMkLst>
      </pc:sldChg>
      <pc:sldChg chg="del">
        <pc:chgData name="Boender, S." userId="becbfb7c-3733-4a85-ba85-c23116abf818" providerId="ADAL" clId="{58F05C05-A69F-8F40-82B7-6749E2BEE453}" dt="2025-07-08T08:07:30.323" v="0" actId="2696"/>
        <pc:sldMkLst>
          <pc:docMk/>
          <pc:sldMk cId="3919683747" sldId="39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6E15-3C03-4C42-910E-20249BB28399}" type="datetimeFigureOut">
              <a:rPr lang="nl-NL" smtClean="0"/>
              <a:pPr/>
              <a:t>08-07-2025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59ADC-048C-44A9-B6B3-4AF8525977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933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6171B-9CF5-458F-9AED-7E243EE33371}" type="datetimeFigureOut">
              <a:rPr lang="nl-NL" smtClean="0"/>
              <a:pPr/>
              <a:t>08-07-2025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291BC-E6E0-4CA2-BBDB-C2C98C0C57A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810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291BC-E6E0-4CA2-BBDB-C2C98C0C57AD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757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45401"/>
            <a:ext cx="9903599" cy="700340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4868" y="746236"/>
            <a:ext cx="6477370" cy="366216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11535" y="6176804"/>
            <a:ext cx="8114400" cy="432124"/>
          </a:xfrm>
        </p:spPr>
        <p:txBody>
          <a:bodyPr anchor="b" anchorCtr="1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Subtitel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06949" y="5301208"/>
            <a:ext cx="8113224" cy="864021"/>
          </a:xfrm>
        </p:spPr>
        <p:txBody>
          <a:bodyPr anchor="ctr" anchorCtr="1">
            <a:noAutofit/>
          </a:bodyPr>
          <a:lstStyle>
            <a:lvl1pPr algn="ct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23980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5301" y="1918800"/>
            <a:ext cx="9133200" cy="4392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A2AC-86BF-477B-A9FA-3F156225783E}" type="datetime1">
              <a:rPr lang="nl-NL" smtClean="0"/>
              <a:t>08-07-2025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806700" y="6356350"/>
            <a:ext cx="4292600" cy="360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9134-00E8-41ED-9134-B033D512BA9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217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5300" y="1918801"/>
            <a:ext cx="4375150" cy="43905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35550" y="1918801"/>
            <a:ext cx="4375150" cy="43905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DC5-0020-48E5-AA23-51CFCD81406A}" type="datetime1">
              <a:rPr lang="nl-NL" smtClean="0"/>
              <a:t>08-07-2025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806700" y="6356350"/>
            <a:ext cx="4292600" cy="360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534400" cy="360000"/>
          </a:xfrm>
        </p:spPr>
        <p:txBody>
          <a:bodyPr/>
          <a:lstStyle/>
          <a:p>
            <a:fld id="{97319134-00E8-41ED-9134-B033D512BA9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085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1" y="490661"/>
            <a:ext cx="6797960" cy="7056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16112"/>
            <a:ext cx="9906000" cy="494188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40645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30C7-292A-4534-AAEF-1FE820C53E55}" type="datetime1">
              <a:rPr lang="nl-NL" smtClean="0"/>
              <a:t>08-07-2025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806701" y="6356350"/>
            <a:ext cx="4292600" cy="360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9134-00E8-41ED-9134-B033D512BA9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828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70AE-D198-48AC-8688-25FB74FC8071}" type="datetime1">
              <a:rPr lang="nl-NL" smtClean="0"/>
              <a:t>08-07-2025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2806700" y="6356350"/>
            <a:ext cx="4292600" cy="360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9134-00E8-41ED-9134-B033D512BA9E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8507" y="368168"/>
            <a:ext cx="2138393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4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08114B"/>
            </a:gs>
            <a:gs pos="0">
              <a:srgbClr val="010305"/>
            </a:gs>
            <a:gs pos="100000">
              <a:srgbClr val="5A699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95301" y="490662"/>
            <a:ext cx="6797960" cy="70609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5300" y="1916113"/>
            <a:ext cx="9131600" cy="439320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3">
                <a:solidFill>
                  <a:schemeClr val="bg1"/>
                </a:solidFill>
              </a:defRPr>
            </a:lvl1pPr>
          </a:lstStyle>
          <a:p>
            <a:fld id="{5A71EE03-C52B-4985-AE62-168D8F56032B}" type="datetime1">
              <a:rPr lang="nl-NL" smtClean="0"/>
              <a:pPr/>
              <a:t>08-07-2025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176556" y="6356350"/>
            <a:ext cx="253497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3">
                <a:solidFill>
                  <a:schemeClr val="bg1"/>
                </a:solidFill>
              </a:defRPr>
            </a:lvl1pPr>
          </a:lstStyle>
          <a:p>
            <a:fld id="{97319134-00E8-41ED-9134-B033D512BA9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806700" y="6356350"/>
            <a:ext cx="4292600" cy="360000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lang="nl-NL" sz="1083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488507" y="368168"/>
            <a:ext cx="2138393" cy="1116000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495301" y="1267950"/>
            <a:ext cx="67979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53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4" r:id="rId5"/>
    <p:sldLayoutId id="214748365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9057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92611" indent="-192611" algn="l" defTabSz="9905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385221" indent="-192611" algn="l" defTabSz="9905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586431" indent="-201210" algn="l" defTabSz="9905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779042" indent="-192611" algn="l" defTabSz="9905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971653" indent="-192611" algn="l" defTabSz="9905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uijgsport.nl/scholen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Hartelijk welkom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50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3D677-B837-6412-891C-3183DC6A8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Introductieweek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2EBA33-73D1-AB6B-5706-4E24DD5AC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Deze week is gericht op:</a:t>
            </a:r>
          </a:p>
          <a:p>
            <a:endParaRPr lang="nl-NL" dirty="0"/>
          </a:p>
          <a:p>
            <a:pPr lvl="1"/>
            <a:r>
              <a:rPr lang="nl-NL" dirty="0"/>
              <a:t>Groepsvorming</a:t>
            </a:r>
          </a:p>
          <a:p>
            <a:endParaRPr lang="nl-NL" dirty="0"/>
          </a:p>
          <a:p>
            <a:pPr lvl="1"/>
            <a:r>
              <a:rPr lang="nl-NL" dirty="0"/>
              <a:t>Sportief</a:t>
            </a:r>
          </a:p>
          <a:p>
            <a:endParaRPr lang="nl-NL" dirty="0"/>
          </a:p>
          <a:p>
            <a:pPr lvl="1"/>
            <a:r>
              <a:rPr lang="nl-NL" dirty="0"/>
              <a:t>Gezellig</a:t>
            </a:r>
          </a:p>
        </p:txBody>
      </p:sp>
    </p:spTree>
    <p:extLst>
      <p:ext uri="{BB962C8B-B14F-4D97-AF65-F5344CB8AC3E}">
        <p14:creationId xmlns:p14="http://schemas.microsoft.com/office/powerpoint/2010/main" val="149762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3276DD-09E0-FAF6-07D3-545F1D5A0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Peer 2 peer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25F8B3-6C4C-9809-61C1-FCA3C8165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klas/groep begeleiden</a:t>
            </a:r>
            <a:br>
              <a:rPr lang="nl-NL" dirty="0"/>
            </a:br>
            <a:endParaRPr lang="nl-NL" dirty="0"/>
          </a:p>
          <a:p>
            <a:r>
              <a:rPr lang="nl-NL" dirty="0"/>
              <a:t>Leerlingen thuis laten voelen en wegwijs maken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Leerlingen ondersteunen, raad geven en helpen bij het oplossen van problemen</a:t>
            </a:r>
          </a:p>
          <a:p>
            <a:endParaRPr lang="nl-NL" dirty="0"/>
          </a:p>
          <a:p>
            <a:r>
              <a:rPr lang="nl-NL" dirty="0"/>
              <a:t>De mentor ondersteunen en onderdelen van de </a:t>
            </a:r>
            <a:r>
              <a:rPr lang="nl-NL" dirty="0" err="1"/>
              <a:t>mentorles</a:t>
            </a:r>
            <a:r>
              <a:rPr lang="nl-NL" dirty="0"/>
              <a:t> verzorgen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325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3AF21-6007-1FEF-565B-381F02241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Mentoren en leerjaarcoördinator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CE2F66-C3E6-295A-5873-541499D58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1Ma			Mevrouw van </a:t>
            </a:r>
            <a:r>
              <a:rPr lang="nl-NL" dirty="0" err="1"/>
              <a:t>Nieuwmegen</a:t>
            </a:r>
            <a:r>
              <a:rPr lang="nl-NL" dirty="0"/>
              <a:t>  B20</a:t>
            </a:r>
          </a:p>
          <a:p>
            <a:r>
              <a:rPr lang="nl-NL" dirty="0"/>
              <a:t>1Mb			Mevrouw van der Pol	  B23</a:t>
            </a:r>
          </a:p>
          <a:p>
            <a:endParaRPr lang="nl-NL" dirty="0"/>
          </a:p>
          <a:p>
            <a:r>
              <a:rPr lang="nl-NL" dirty="0"/>
              <a:t>1MHa		Mevrouw Bontje		  B24</a:t>
            </a:r>
          </a:p>
          <a:p>
            <a:r>
              <a:rPr lang="nl-NL" dirty="0"/>
              <a:t>1MHb		Meneer Welboren	  	  B25</a:t>
            </a:r>
          </a:p>
          <a:p>
            <a:endParaRPr lang="nl-NL" dirty="0"/>
          </a:p>
          <a:p>
            <a:r>
              <a:rPr lang="nl-NL" dirty="0"/>
              <a:t>1HVa		Mevrouw Panhorst    	  B27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027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79236-57B3-0B70-98D0-4C777E21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 mentordeel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DD49ED-5ED8-77B0-3266-F4EF66234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1" y="1412776"/>
            <a:ext cx="9133200" cy="4392000"/>
          </a:xfrm>
        </p:spPr>
        <p:txBody>
          <a:bodyPr/>
          <a:lstStyle/>
          <a:p>
            <a:r>
              <a:rPr lang="nl-NL" dirty="0"/>
              <a:t>Voorstellen</a:t>
            </a:r>
          </a:p>
          <a:p>
            <a:r>
              <a:rPr lang="nl-NL" dirty="0"/>
              <a:t>Taak van de mentor</a:t>
            </a:r>
          </a:p>
          <a:p>
            <a:r>
              <a:rPr lang="nl-NL" dirty="0"/>
              <a:t>Rapporten</a:t>
            </a:r>
          </a:p>
          <a:p>
            <a:r>
              <a:rPr lang="nl-NL" dirty="0"/>
              <a:t>Begeleiding</a:t>
            </a:r>
          </a:p>
          <a:p>
            <a:r>
              <a:rPr lang="nl-NL" dirty="0"/>
              <a:t>Huiswerkklas </a:t>
            </a:r>
          </a:p>
          <a:p>
            <a:r>
              <a:rPr lang="nl-NL" dirty="0"/>
              <a:t>Regels/ afspraken</a:t>
            </a:r>
          </a:p>
          <a:p>
            <a:r>
              <a:rPr lang="nl-NL" dirty="0"/>
              <a:t>Boeken/ kosten</a:t>
            </a:r>
          </a:p>
          <a:p>
            <a:r>
              <a:rPr lang="nl-NL" dirty="0"/>
              <a:t>Sport/Dans (alleen bij sport/dans klas)</a:t>
            </a:r>
          </a:p>
          <a:p>
            <a:r>
              <a:rPr lang="nl-NL" dirty="0"/>
              <a:t>Introductieweek</a:t>
            </a:r>
          </a:p>
          <a:p>
            <a:r>
              <a:rPr lang="nl-NL" dirty="0"/>
              <a:t>Administratie</a:t>
            </a:r>
          </a:p>
          <a:p>
            <a:r>
              <a:rPr lang="nl-NL" dirty="0"/>
              <a:t>De brieven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696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4C08A-7B06-8309-D43E-9CB8E3C4F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Rol van de mentor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52366D-BD9F-9DC1-3EAD-0EE1DCBFC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Eerste aanspreekpunt voor ouders en leerling</a:t>
            </a:r>
          </a:p>
          <a:p>
            <a:endParaRPr lang="nl-NL" dirty="0"/>
          </a:p>
          <a:p>
            <a:r>
              <a:rPr lang="nl-NL" dirty="0"/>
              <a:t>Vinger aan de pols</a:t>
            </a:r>
          </a:p>
          <a:p>
            <a:pPr marL="0" indent="0">
              <a:buNone/>
            </a:pPr>
            <a:r>
              <a:rPr lang="nl-NL" dirty="0"/>
              <a:t>	- persoonlijke begeleiding en ondersteuning </a:t>
            </a:r>
          </a:p>
          <a:p>
            <a:pPr marL="0" indent="0">
              <a:buNone/>
            </a:pPr>
            <a:r>
              <a:rPr lang="nl-NL" dirty="0"/>
              <a:t>	- sfeer in de klas monitoren, bespreken en sturen</a:t>
            </a:r>
          </a:p>
          <a:p>
            <a:endParaRPr lang="nl-NL" dirty="0"/>
          </a:p>
          <a:p>
            <a:r>
              <a:rPr lang="nl-NL" dirty="0"/>
              <a:t>Begeleiding studievaardigheden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Mentoruur (onder andere gesprekjes)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407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F961DB-A7BA-112D-32E3-2E75CE33B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Voortgang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13895C-98F7-6445-B37A-A1FE778BF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1" y="1470794"/>
            <a:ext cx="9282235" cy="4896544"/>
          </a:xfrm>
        </p:spPr>
        <p:txBody>
          <a:bodyPr/>
          <a:lstStyle/>
          <a:p>
            <a:r>
              <a:rPr lang="nl-NL" sz="2400" dirty="0"/>
              <a:t>Rapport 	     		cijfers met één decimaal (na periode 2)</a:t>
            </a:r>
          </a:p>
          <a:p>
            <a:endParaRPr lang="nl-NL" sz="2400" dirty="0"/>
          </a:p>
          <a:p>
            <a:r>
              <a:rPr lang="nl-NL" sz="2400" dirty="0"/>
              <a:t>Eindrapport          		‘hele’ cijfers = jaarcijfer (na periode 4)</a:t>
            </a:r>
          </a:p>
          <a:p>
            <a:pPr marL="0" indent="0">
              <a:buNone/>
            </a:pPr>
            <a:r>
              <a:rPr lang="nl-NL" sz="2400" dirty="0"/>
              <a:t>				(gemiddelde van alle cijfers)</a:t>
            </a:r>
          </a:p>
          <a:p>
            <a:r>
              <a:rPr lang="nl-NL" sz="2400" dirty="0"/>
              <a:t>Overgangsnormen: 		V-mail die u ontvangt bij aanvang 					van het schooljaar</a:t>
            </a:r>
            <a:br>
              <a:rPr lang="nl-NL" sz="2400" dirty="0"/>
            </a:br>
            <a:endParaRPr lang="nl-NL" sz="2400" dirty="0"/>
          </a:p>
          <a:p>
            <a:r>
              <a:rPr lang="nl-NL" sz="2400" dirty="0"/>
              <a:t>Na periode 1: 		gesprek ouders en mentor</a:t>
            </a:r>
          </a:p>
          <a:p>
            <a:pPr marL="0" indent="0">
              <a:buNone/>
            </a:pPr>
            <a:r>
              <a:rPr lang="nl-NL" sz="2400" dirty="0"/>
              <a:t>				(november 2025)</a:t>
            </a:r>
          </a:p>
          <a:p>
            <a:r>
              <a:rPr lang="nl-NL" sz="2400" dirty="0"/>
              <a:t>Na periode 2: 		ouders en leerling halen rapport 					op bij de mentor (februari 2026)</a:t>
            </a:r>
          </a:p>
          <a:p>
            <a:r>
              <a:rPr lang="nl-NL" sz="2400" dirty="0"/>
              <a:t>Na periode 3: 		eventueel gesprek ouders en mentor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896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D20B28-65FB-89EE-948F-CC6EB3514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Begeleiding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A2AFC8-5BCD-3B31-E6F4-8D342CA37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Mentoruur</a:t>
            </a:r>
          </a:p>
          <a:p>
            <a:r>
              <a:rPr lang="nl-NL" dirty="0"/>
              <a:t>Dyslexiecoach</a:t>
            </a:r>
          </a:p>
          <a:p>
            <a:r>
              <a:rPr lang="nl-NL" dirty="0"/>
              <a:t>Screening dyslexie voor herfstvakantie</a:t>
            </a:r>
          </a:p>
          <a:p>
            <a:r>
              <a:rPr lang="nl-NL" dirty="0"/>
              <a:t>Zorgteam (tijdelijke ondersteuning/doorverwijzing) </a:t>
            </a:r>
          </a:p>
          <a:p>
            <a:r>
              <a:rPr lang="nl-NL" dirty="0"/>
              <a:t>Huiswerkklas/ -begeleiding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590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635D66-C6C0-E1AD-172C-4BDC71261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Huiswerkklas- en begeleiding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1527E8-4612-35C0-BE5E-9880EE169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Huiswerkklas: </a:t>
            </a:r>
          </a:p>
          <a:p>
            <a:pPr lvl="1"/>
            <a:r>
              <a:rPr lang="nl-NL" dirty="0"/>
              <a:t>beperkte begeleiding, op school</a:t>
            </a:r>
          </a:p>
          <a:p>
            <a:pPr marL="192610" lvl="1" indent="0">
              <a:buNone/>
            </a:pPr>
            <a:endParaRPr lang="nl-NL" dirty="0"/>
          </a:p>
          <a:p>
            <a:r>
              <a:rPr lang="nl-NL" dirty="0"/>
              <a:t>Huiswerkbegeleiding: </a:t>
            </a:r>
          </a:p>
          <a:p>
            <a:pPr lvl="1"/>
            <a:r>
              <a:rPr lang="nl-NL" dirty="0"/>
              <a:t>intensieve begeleiding bij Moeiteloos leren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Intakegesprek op school met ouders en leerling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936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4FAD8A-DC67-5CA5-72C2-3137B596B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Afspraken - schoolreglement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F41E90-1EDB-37CB-EB42-BAC35CE51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Telefoon thuis of in de kluis</a:t>
            </a:r>
          </a:p>
          <a:p>
            <a:r>
              <a:rPr lang="nl-NL" dirty="0"/>
              <a:t>Jassen op de gang / petjes / geen energydrinks</a:t>
            </a:r>
          </a:p>
          <a:p>
            <a:r>
              <a:rPr lang="nl-NL" dirty="0"/>
              <a:t>Sport / aanwezigheid op school</a:t>
            </a:r>
          </a:p>
          <a:p>
            <a:endParaRPr lang="nl-NL" dirty="0"/>
          </a:p>
          <a:p>
            <a:r>
              <a:rPr lang="nl-NL" dirty="0"/>
              <a:t>Invaluren, geen tussenuren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155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0DDA-3306-1B10-C746-D7637F19E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Absentie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68F35C-E023-3A2A-5D11-F2C524CBF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Ziek zijn / bezoek huisarts – altijd telefonisch contact met receptie</a:t>
            </a:r>
          </a:p>
          <a:p>
            <a:r>
              <a:rPr lang="nl-NL" dirty="0"/>
              <a:t>Ziek naar huis, eerst melden bij conciërge (belt naar huis voor akkoord)</a:t>
            </a:r>
          </a:p>
          <a:p>
            <a:r>
              <a:rPr lang="nl-NL" dirty="0"/>
              <a:t>Docenten voeren absentie in Magister in</a:t>
            </a:r>
          </a:p>
          <a:p>
            <a:r>
              <a:rPr lang="nl-NL" dirty="0"/>
              <a:t>Voor 3e uur controle conciërge – naar huis bellen</a:t>
            </a:r>
          </a:p>
          <a:p>
            <a:r>
              <a:rPr lang="nl-NL" dirty="0"/>
              <a:t>bij afwezigheid</a:t>
            </a:r>
          </a:p>
          <a:p>
            <a:r>
              <a:rPr lang="nl-NL" dirty="0"/>
              <a:t>Te laat, eerst melden bij conciërge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930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8DD152-A3CC-A4FF-F3A0-58858F798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3F4623-C5DC-1D7A-863B-833F06485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Missie, visie en doelen </a:t>
            </a:r>
          </a:p>
          <a:p>
            <a:pPr marL="0" indent="0">
              <a:buNone/>
            </a:pPr>
            <a:r>
              <a:rPr lang="nl-NL" dirty="0"/>
              <a:t>	Lian </a:t>
            </a:r>
            <a:r>
              <a:rPr lang="nl-NL" dirty="0" err="1"/>
              <a:t>Pattiasina</a:t>
            </a:r>
            <a:r>
              <a:rPr lang="nl-NL" dirty="0"/>
              <a:t> (afdelingsleider onderbouw </a:t>
            </a:r>
            <a:r>
              <a:rPr lang="nl-NL" dirty="0" err="1"/>
              <a:t>mhv</a:t>
            </a:r>
            <a:r>
              <a:rPr lang="nl-NL" dirty="0"/>
              <a:t>)</a:t>
            </a:r>
          </a:p>
          <a:p>
            <a:endParaRPr lang="nl-NL" dirty="0"/>
          </a:p>
          <a:p>
            <a:r>
              <a:rPr lang="nl-NL" dirty="0"/>
              <a:t>Start nieuw schooljaar/introductieweek</a:t>
            </a:r>
          </a:p>
          <a:p>
            <a:pPr marL="0" indent="0">
              <a:buNone/>
            </a:pPr>
            <a:r>
              <a:rPr lang="nl-NL" dirty="0"/>
              <a:t>	Sylvia Boender (leerjaarcoördinator 1mhv)</a:t>
            </a:r>
          </a:p>
          <a:p>
            <a:endParaRPr lang="nl-NL" dirty="0"/>
          </a:p>
          <a:p>
            <a:r>
              <a:rPr lang="nl-NL" dirty="0"/>
              <a:t>Kennismaking met de mentor en praktische zaken</a:t>
            </a:r>
          </a:p>
          <a:p>
            <a:pPr marL="0" indent="0">
              <a:buNone/>
            </a:pPr>
            <a:r>
              <a:rPr lang="nl-NL" dirty="0"/>
              <a:t>	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492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AC785-1E3D-D2E6-7258-199BE322A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Communicatie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3FFB60-7306-3C62-C34F-C2CF67A39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1" y="1556792"/>
            <a:ext cx="9133200" cy="4810546"/>
          </a:xfrm>
        </p:spPr>
        <p:txBody>
          <a:bodyPr/>
          <a:lstStyle/>
          <a:p>
            <a:r>
              <a:rPr lang="nl-NL" dirty="0"/>
              <a:t>Direct contact ouders-school</a:t>
            </a:r>
          </a:p>
          <a:p>
            <a:pPr marL="0" indent="0">
              <a:buNone/>
            </a:pPr>
            <a:r>
              <a:rPr lang="nl-NL" dirty="0"/>
              <a:t>	e-mail</a:t>
            </a:r>
          </a:p>
          <a:p>
            <a:pPr marL="0" indent="0">
              <a:buNone/>
            </a:pPr>
            <a:r>
              <a:rPr lang="nl-NL" dirty="0"/>
              <a:t>	Telefonisch 0255-519001 (administratie 07:45-16:00)</a:t>
            </a:r>
          </a:p>
          <a:p>
            <a:r>
              <a:rPr lang="nl-NL" dirty="0"/>
              <a:t>Schoolgids</a:t>
            </a:r>
          </a:p>
          <a:p>
            <a:pPr lvl="1"/>
            <a:r>
              <a:rPr lang="nl-NL" dirty="0"/>
              <a:t>digitale versie op website in oktober</a:t>
            </a:r>
          </a:p>
          <a:p>
            <a:pPr lvl="1"/>
            <a:r>
              <a:rPr lang="nl-NL" dirty="0"/>
              <a:t>V-mail</a:t>
            </a:r>
          </a:p>
          <a:p>
            <a:pPr lvl="1"/>
            <a:r>
              <a:rPr lang="nl-NL" dirty="0"/>
              <a:t>verspreid via e-mail (e-mailadres Magister)</a:t>
            </a:r>
          </a:p>
          <a:p>
            <a:pPr lvl="1"/>
            <a:r>
              <a:rPr lang="nl-NL" dirty="0"/>
              <a:t>download </a:t>
            </a:r>
          </a:p>
          <a:p>
            <a:pPr marL="192610" lvl="1" indent="0">
              <a:buNone/>
            </a:pPr>
            <a:endParaRPr lang="nl-NL" dirty="0"/>
          </a:p>
          <a:p>
            <a:r>
              <a:rPr lang="nl-NL" dirty="0" err="1"/>
              <a:t>www.vellesancollege.nl</a:t>
            </a:r>
            <a:endParaRPr lang="nl-NL" dirty="0"/>
          </a:p>
          <a:p>
            <a:r>
              <a:rPr lang="nl-NL" dirty="0"/>
              <a:t>facebook: </a:t>
            </a:r>
            <a:r>
              <a:rPr lang="nl-NL" dirty="0" err="1"/>
              <a:t>Vellesancollege</a:t>
            </a:r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258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637897-9F6E-1578-0EEE-507BC0157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Kosten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79CE4D-964F-69C0-6052-11C1E1433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Boeken betaald door en eigendom van school</a:t>
            </a:r>
          </a:p>
          <a:p>
            <a:r>
              <a:rPr lang="nl-NL" dirty="0"/>
              <a:t>Zelf aan te schaffen spullen (zie V-mail special Brugklas)</a:t>
            </a:r>
          </a:p>
          <a:p>
            <a:r>
              <a:rPr lang="nl-NL" dirty="0"/>
              <a:t>Ouderbijdrage (excursies, niet </a:t>
            </a:r>
            <a:r>
              <a:rPr lang="nl-NL" dirty="0" err="1"/>
              <a:t>lesgebonden</a:t>
            </a:r>
            <a:r>
              <a:rPr lang="nl-NL" dirty="0"/>
              <a:t> activiteiten) </a:t>
            </a:r>
          </a:p>
          <a:p>
            <a:r>
              <a:rPr lang="nl-NL" dirty="0"/>
              <a:t>iPad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Eventuele additionele kosten: </a:t>
            </a:r>
          </a:p>
          <a:p>
            <a:pPr lvl="1"/>
            <a:r>
              <a:rPr lang="nl-NL" dirty="0"/>
              <a:t>sportklas</a:t>
            </a:r>
          </a:p>
          <a:p>
            <a:pPr lvl="1"/>
            <a:r>
              <a:rPr lang="nl-NL" dirty="0"/>
              <a:t>dansklas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315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C9A219-BDDB-030C-8659-4C11717BB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iPad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E5C745-1E43-A80E-3665-ED6720300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eigen iPad. Toestemming tot plaatsen licenties door het </a:t>
            </a:r>
            <a:r>
              <a:rPr lang="nl-NL" dirty="0" err="1"/>
              <a:t>Vellesan</a:t>
            </a:r>
            <a:r>
              <a:rPr lang="nl-NL" dirty="0"/>
              <a:t>. </a:t>
            </a:r>
            <a:br>
              <a:rPr lang="nl-NL" dirty="0"/>
            </a:br>
            <a:endParaRPr lang="nl-NL" dirty="0"/>
          </a:p>
          <a:p>
            <a:r>
              <a:rPr lang="nl-NL" dirty="0"/>
              <a:t>Koop mogelijk met betalen in termijnen.</a:t>
            </a:r>
            <a:br>
              <a:rPr lang="nl-NL" dirty="0"/>
            </a:br>
            <a:endParaRPr lang="nl-NL" dirty="0"/>
          </a:p>
          <a:p>
            <a:r>
              <a:rPr lang="nl-NL" dirty="0"/>
              <a:t>De iPad wordt gebruikt op school en voor schoolzaken. Wij adviseren apps die niet aan schoolwerk gerelateerd zijn niet te installeren op de iPad.</a:t>
            </a:r>
            <a:br>
              <a:rPr lang="nl-NL" dirty="0"/>
            </a:br>
            <a:endParaRPr lang="nl-NL" dirty="0"/>
          </a:p>
          <a:p>
            <a:r>
              <a:rPr lang="nl-NL" dirty="0"/>
              <a:t>Straks meer duidelijk in de brief die u krijgt.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076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583EC-770B-97B2-9B2B-60343D27B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5B9848-27B9-8049-B9F2-4CE3642F7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Sport  benodigdheden alle leerlingen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E2E303-4751-0F70-20CD-BBF8A16DD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480" y="1484784"/>
            <a:ext cx="9133200" cy="4392000"/>
          </a:xfrm>
        </p:spPr>
        <p:txBody>
          <a:bodyPr/>
          <a:lstStyle/>
          <a:p>
            <a:r>
              <a:rPr lang="nl-NL" b="1" dirty="0"/>
              <a:t>Sportkleding Vellesan (verplicht in klas 1 en 2)</a:t>
            </a:r>
            <a:endParaRPr lang="nl-NL" dirty="0"/>
          </a:p>
          <a:p>
            <a:endParaRPr lang="nl-NL" dirty="0"/>
          </a:p>
          <a:p>
            <a:r>
              <a:rPr lang="nl-NL" dirty="0"/>
              <a:t>Benodigdheden alle leerlingen</a:t>
            </a:r>
          </a:p>
          <a:p>
            <a:pPr lvl="1"/>
            <a:r>
              <a:rPr lang="nl-NL" dirty="0"/>
              <a:t>shirt met logo (te koop bij </a:t>
            </a:r>
            <a:r>
              <a:rPr lang="nl-NL" dirty="0" err="1"/>
              <a:t>Huijg</a:t>
            </a:r>
            <a:r>
              <a:rPr lang="nl-NL" dirty="0"/>
              <a:t> in </a:t>
            </a:r>
            <a:r>
              <a:rPr lang="nl-NL" dirty="0" err="1"/>
              <a:t>Cronjéstraat</a:t>
            </a:r>
            <a:r>
              <a:rPr lang="nl-NL" dirty="0"/>
              <a:t> te Haarlem)</a:t>
            </a:r>
          </a:p>
          <a:p>
            <a:pPr lvl="2"/>
            <a:r>
              <a:rPr lang="nl-NL" dirty="0"/>
              <a:t>Zie ook: </a:t>
            </a:r>
            <a:r>
              <a:rPr lang="nl-NL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www.huijgsport.nl/scholen</a:t>
            </a:r>
            <a:r>
              <a:rPr lang="nl-NL" dirty="0"/>
              <a:t> (Vellesan, regulier)</a:t>
            </a:r>
          </a:p>
          <a:p>
            <a:pPr lvl="2"/>
            <a:endParaRPr lang="nl-NL" dirty="0"/>
          </a:p>
          <a:p>
            <a:pPr lvl="1"/>
            <a:r>
              <a:rPr lang="nl-NL" dirty="0"/>
              <a:t>sportbroekje </a:t>
            </a:r>
          </a:p>
          <a:p>
            <a:pPr lvl="1"/>
            <a:r>
              <a:rPr lang="nl-NL" dirty="0"/>
              <a:t>sportschoenen (zonder zwarte zool)</a:t>
            </a:r>
          </a:p>
          <a:p>
            <a:endParaRPr lang="nl-NL" dirty="0"/>
          </a:p>
          <a:p>
            <a:r>
              <a:rPr lang="nl-NL" sz="2400" dirty="0"/>
              <a:t>Het shirt kan worden gepast in de winkel, graag </a:t>
            </a:r>
            <a:r>
              <a:rPr lang="nl-NL" sz="2400" b="1" dirty="0"/>
              <a:t>vóór 21 juli </a:t>
            </a:r>
            <a:r>
              <a:rPr lang="nl-NL" sz="2400" dirty="0"/>
              <a:t>a.s. Als de maat bekend is kan ook via de website worden besteld. De kosten voor het shirt dienen direct te worden voldaan.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436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497E2-3E52-D792-0D5E-50834392B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22A90D-03D7-745C-59F8-EAE51EC17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1" y="490662"/>
            <a:ext cx="6797960" cy="706090"/>
          </a:xfrm>
        </p:spPr>
        <p:txBody>
          <a:bodyPr anchor="ctr">
            <a:normAutofit/>
          </a:bodyPr>
          <a:lstStyle/>
          <a:p>
            <a:r>
              <a:rPr lang="nl-NL" dirty="0"/>
              <a:t>Sport sportklas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032756-7C03-68A7-076A-BC33E5342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918801"/>
            <a:ext cx="4375150" cy="4390520"/>
          </a:xfrm>
        </p:spPr>
        <p:txBody>
          <a:bodyPr>
            <a:normAutofit/>
          </a:bodyPr>
          <a:lstStyle/>
          <a:p>
            <a:r>
              <a:rPr lang="nl-NL" sz="2400" dirty="0"/>
              <a:t>Benodigdheden sportklas</a:t>
            </a:r>
          </a:p>
          <a:p>
            <a:pPr lvl="1"/>
            <a:r>
              <a:rPr lang="nl-NL" sz="2400" dirty="0"/>
              <a:t>sportbroekje </a:t>
            </a:r>
          </a:p>
          <a:p>
            <a:pPr lvl="1"/>
            <a:r>
              <a:rPr lang="nl-NL" sz="2400" dirty="0"/>
              <a:t>sportschoenen (zonder zwarte zool)</a:t>
            </a:r>
          </a:p>
          <a:p>
            <a:pPr marL="0" indent="0">
              <a:buNone/>
            </a:pPr>
            <a:r>
              <a:rPr lang="nl-NL" sz="2400" dirty="0"/>
              <a:t> </a:t>
            </a:r>
          </a:p>
          <a:p>
            <a:pPr lvl="1"/>
            <a:r>
              <a:rPr lang="nl-NL" sz="2400" dirty="0"/>
              <a:t>Shirt (met logo) plus sweater (basispakket)</a:t>
            </a:r>
          </a:p>
          <a:p>
            <a:pPr lvl="1"/>
            <a:r>
              <a:rPr lang="nl-NL" sz="2400" dirty="0"/>
              <a:t>Evt. extra shirt, korte en/of lange broek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Tijdelijke aanduiding voor inhoud 3" descr="Afbeelding met tekst, kleding, schermopname, ontwerp&#10;&#10;Door AI gegenereerde inhoud is mogelijk onjuist.">
            <a:extLst>
              <a:ext uri="{FF2B5EF4-FFF2-40B4-BE49-F238E27FC236}">
                <a16:creationId xmlns:a16="http://schemas.microsoft.com/office/drawing/2014/main" id="{49BE0418-1265-8F5D-181F-C93A4261F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5313040" y="1514235"/>
            <a:ext cx="3619461" cy="5322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916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25963A-E980-FE6F-0D54-9158DD9A5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B283C9-323B-6CE9-AC01-F27C10EE3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1" y="1918800"/>
            <a:ext cx="3953643" cy="4392000"/>
          </a:xfrm>
        </p:spPr>
        <p:txBody>
          <a:bodyPr/>
          <a:lstStyle/>
          <a:p>
            <a:r>
              <a:rPr lang="nl-NL" dirty="0"/>
              <a:t>Informatie over kleding staat in de brief in de enveloppe.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BE4349C-DD40-8290-DA4B-DD362155D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968" y="1556792"/>
            <a:ext cx="4004202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8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A9F955-B3CC-1733-3D2B-407999EC2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Enveloppe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1D2685-09B2-5B3D-9D11-80341AEF3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64" y="1340768"/>
            <a:ext cx="9428029" cy="4682000"/>
          </a:xfrm>
        </p:spPr>
        <p:txBody>
          <a:bodyPr/>
          <a:lstStyle/>
          <a:p>
            <a:pPr fontAlgn="base"/>
            <a:r>
              <a:rPr lang="nl-NL" sz="2400" dirty="0"/>
              <a:t>De volgende brieven zitten in de enveloppe</a:t>
            </a:r>
            <a:br>
              <a:rPr lang="nl-NL" sz="2400" dirty="0"/>
            </a:br>
            <a:endParaRPr lang="nl-NL" sz="2400" dirty="0"/>
          </a:p>
          <a:p>
            <a:pPr fontAlgn="base"/>
            <a:r>
              <a:rPr lang="nl-NL" sz="2400" dirty="0"/>
              <a:t>Brief inzake WIS Collect. Algemene informatie</a:t>
            </a:r>
          </a:p>
          <a:p>
            <a:pPr fontAlgn="base"/>
            <a:r>
              <a:rPr lang="nl-NL" sz="2400" dirty="0"/>
              <a:t>Brief iPad. Informatie over het bestellen van de iPad</a:t>
            </a:r>
          </a:p>
          <a:p>
            <a:pPr fontAlgn="base"/>
            <a:r>
              <a:rPr lang="nl-NL" sz="2400" dirty="0"/>
              <a:t>Flyer t.b.v. danskleding</a:t>
            </a:r>
          </a:p>
          <a:p>
            <a:pPr fontAlgn="base"/>
            <a:r>
              <a:rPr lang="nl-NL" sz="2400" dirty="0"/>
              <a:t>Flyer t.b.v. sportklas</a:t>
            </a:r>
          </a:p>
          <a:p>
            <a:pPr fontAlgn="base"/>
            <a:r>
              <a:rPr lang="nl-NL" sz="2400" dirty="0"/>
              <a:t>Brief bruikleenovereenkomst. In wit en groen. De </a:t>
            </a:r>
            <a:r>
              <a:rPr lang="nl-NL" sz="2400" u="sng" dirty="0"/>
              <a:t>groene retour naar de administratie</a:t>
            </a:r>
          </a:p>
          <a:p>
            <a:pPr fontAlgn="base"/>
            <a:r>
              <a:rPr lang="nl-NL" sz="2400" dirty="0"/>
              <a:t>Brief overeenkomst schoolfonds. In wit en geel. De </a:t>
            </a:r>
            <a:r>
              <a:rPr lang="nl-NL" sz="2400" u="sng" dirty="0"/>
              <a:t>gele retour naar de administratie</a:t>
            </a:r>
          </a:p>
          <a:p>
            <a:pPr fontAlgn="base"/>
            <a:r>
              <a:rPr lang="nl-NL" sz="2400" dirty="0"/>
              <a:t>Privacy digitale lesomgeving. Algemene informatie</a:t>
            </a:r>
          </a:p>
          <a:p>
            <a:pPr fontAlgn="base"/>
            <a:r>
              <a:rPr lang="nl-NL" sz="2400" dirty="0"/>
              <a:t>Algemene voorwaarden Wifi.</a:t>
            </a:r>
          </a:p>
          <a:p>
            <a:pPr fontAlgn="base"/>
            <a:r>
              <a:rPr lang="nl-NL" sz="2400" dirty="0"/>
              <a:t>Brugklas special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53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F1B407-5228-329E-9BEB-E978D2D43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pic>
        <p:nvPicPr>
          <p:cNvPr id="1026" name="Picture 2" descr="6 vragen die het verschil maken - No Non Sales">
            <a:extLst>
              <a:ext uri="{FF2B5EF4-FFF2-40B4-BE49-F238E27FC236}">
                <a16:creationId xmlns:a16="http://schemas.microsoft.com/office/drawing/2014/main" id="{C6A3546F-1AC9-4A75-ACA4-B700CDACD9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541" y="2335084"/>
            <a:ext cx="3264917" cy="218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0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AECE4-7705-4721-F4D6-B5706D0A7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Missie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F791D2-3EDF-30F1-2E26-D5AE03BD0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1" y="1628800"/>
            <a:ext cx="9133200" cy="4392000"/>
          </a:xfrm>
        </p:spPr>
        <p:txBody>
          <a:bodyPr/>
          <a:lstStyle/>
          <a:p>
            <a:r>
              <a:rPr lang="nl-NL" dirty="0"/>
              <a:t>Maximaal voorbereiden op leerloopbaan</a:t>
            </a:r>
          </a:p>
          <a:p>
            <a:endParaRPr lang="nl-NL" dirty="0"/>
          </a:p>
          <a:p>
            <a:r>
              <a:rPr lang="nl-NL" dirty="0"/>
              <a:t>Actieve participatie in de samenleving als zelfstandig en verantwoordelijk burger</a:t>
            </a:r>
          </a:p>
          <a:p>
            <a:endParaRPr lang="nl-NL" dirty="0"/>
          </a:p>
          <a:p>
            <a:r>
              <a:rPr lang="nl-NL" dirty="0"/>
              <a:t>Overdracht van kennis en ontwikkeling van vaardigheden staat centraal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229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166850-0411-2FDC-14FE-F9B6D76E5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19AA45-DB35-1583-7544-9127A4C9E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1" y="1412776"/>
            <a:ext cx="9133200" cy="5184576"/>
          </a:xfrm>
        </p:spPr>
        <p:txBody>
          <a:bodyPr/>
          <a:lstStyle/>
          <a:p>
            <a:r>
              <a:rPr lang="nl-NL" sz="2400" dirty="0"/>
              <a:t>Leren is een activiteit van de leerling</a:t>
            </a:r>
          </a:p>
          <a:p>
            <a:endParaRPr lang="nl-NL" sz="2400" dirty="0"/>
          </a:p>
          <a:p>
            <a:r>
              <a:rPr lang="nl-NL" sz="2400" dirty="0"/>
              <a:t>Zelfstandigheid en eigen verantwoordelijkheid bijbrengen, binnen en buiten school</a:t>
            </a:r>
            <a:br>
              <a:rPr lang="nl-NL" sz="2400" dirty="0"/>
            </a:br>
            <a:endParaRPr lang="nl-NL" sz="2400" dirty="0"/>
          </a:p>
          <a:p>
            <a:r>
              <a:rPr lang="nl-NL" sz="2400" dirty="0"/>
              <a:t>Vriendelijk, stimulerend en veilig pedagogisch klimaat</a:t>
            </a:r>
            <a:br>
              <a:rPr lang="nl-NL" sz="2400" dirty="0"/>
            </a:br>
            <a:endParaRPr lang="nl-NL" sz="2400" dirty="0"/>
          </a:p>
          <a:p>
            <a:r>
              <a:rPr lang="nl-NL" sz="2400" dirty="0"/>
              <a:t>Doorlopende leerroutes</a:t>
            </a:r>
          </a:p>
          <a:p>
            <a:endParaRPr lang="nl-NL" sz="2400" dirty="0"/>
          </a:p>
          <a:p>
            <a:r>
              <a:rPr lang="nl-NL" sz="2400" dirty="0"/>
              <a:t>Reële kansen en mogelijkheden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965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EFB04-EEDC-95CB-C89A-B78057C9E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 leerjaar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ABD712-3E83-4977-19C8-2E082F595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Iedereen voelt zich fijn in de klas</a:t>
            </a:r>
          </a:p>
          <a:p>
            <a:endParaRPr lang="nl-NL" dirty="0"/>
          </a:p>
          <a:p>
            <a:r>
              <a:rPr lang="nl-NL" dirty="0"/>
              <a:t>Veilig/prettig voelen op school</a:t>
            </a:r>
          </a:p>
          <a:p>
            <a:endParaRPr lang="nl-NL" dirty="0"/>
          </a:p>
          <a:p>
            <a:r>
              <a:rPr lang="nl-NL" dirty="0"/>
              <a:t>Aanleren van een goede studiehouding</a:t>
            </a:r>
          </a:p>
          <a:p>
            <a:endParaRPr lang="nl-NL" dirty="0"/>
          </a:p>
          <a:p>
            <a:r>
              <a:rPr lang="nl-NL" dirty="0"/>
              <a:t>Overgaan naar leerjaar 2 met een goede basiskennis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792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lazige-grafiek-met-pijl-8486141.jpg">
            <a:extLst>
              <a:ext uri="{FF2B5EF4-FFF2-40B4-BE49-F238E27FC236}">
                <a16:creationId xmlns:a16="http://schemas.microsoft.com/office/drawing/2014/main" id="{5798BE3C-638B-DC4D-A51F-B894C3649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773" y="3638819"/>
            <a:ext cx="1387292" cy="140174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23C8458-E2D7-294A-8F05-8706D2404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Samenwerking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281D3AE-CB97-9B46-858C-0EE641695CC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25720" y="1395920"/>
            <a:ext cx="6201661" cy="5425102"/>
          </a:xfrm>
          <a:prstGeom prst="rect">
            <a:avLst/>
          </a:prstGeom>
          <a:effectLst>
            <a:outerShdw blurRad="12700" dir="18900000" rotWithShape="0">
              <a:srgbClr val="000000">
                <a:alpha val="80000"/>
              </a:srgbClr>
            </a:outerShdw>
          </a:effectLst>
        </p:spPr>
      </p:pic>
      <p:grpSp>
        <p:nvGrpSpPr>
          <p:cNvPr id="6" name="Group 96">
            <a:extLst>
              <a:ext uri="{FF2B5EF4-FFF2-40B4-BE49-F238E27FC236}">
                <a16:creationId xmlns:a16="http://schemas.microsoft.com/office/drawing/2014/main" id="{74ECA2E0-9F91-A448-A496-58A300E7059D}"/>
              </a:ext>
            </a:extLst>
          </p:cNvPr>
          <p:cNvGrpSpPr/>
          <p:nvPr/>
        </p:nvGrpSpPr>
        <p:grpSpPr>
          <a:xfrm>
            <a:off x="3354409" y="1505106"/>
            <a:ext cx="2344280" cy="1991417"/>
            <a:chOff x="0" y="0"/>
            <a:chExt cx="2344279" cy="1991416"/>
          </a:xfrm>
        </p:grpSpPr>
        <p:sp>
          <p:nvSpPr>
            <p:cNvPr id="7" name="Shape 94">
              <a:extLst>
                <a:ext uri="{FF2B5EF4-FFF2-40B4-BE49-F238E27FC236}">
                  <a16:creationId xmlns:a16="http://schemas.microsoft.com/office/drawing/2014/main" id="{1BECD099-5B3A-EB40-A591-CA06E4D9D359}"/>
                </a:ext>
              </a:extLst>
            </p:cNvPr>
            <p:cNvSpPr/>
            <p:nvPr/>
          </p:nvSpPr>
          <p:spPr>
            <a:xfrm>
              <a:off x="0" y="0"/>
              <a:ext cx="2344279" cy="1991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1497FC"/>
            </a:solidFill>
            <a:ln w="3175" cap="flat">
              <a:noFill/>
              <a:miter lim="400000"/>
            </a:ln>
            <a:effectLst/>
          </p:spPr>
          <p:txBody>
            <a:bodyPr wrap="square" lIns="20091" tIns="20091" rIns="20091" bIns="20091" numCol="1" anchor="ctr">
              <a:noAutofit/>
            </a:bodyPr>
            <a:lstStyle/>
            <a:p>
              <a:pPr algn="ctr" defTabSz="562570">
                <a:defRPr sz="1400"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00" kern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8" name="Shape 95">
              <a:extLst>
                <a:ext uri="{FF2B5EF4-FFF2-40B4-BE49-F238E27FC236}">
                  <a16:creationId xmlns:a16="http://schemas.microsoft.com/office/drawing/2014/main" id="{DFCB0AE5-2D22-5C42-8861-88B82B568DF7}"/>
                </a:ext>
              </a:extLst>
            </p:cNvPr>
            <p:cNvSpPr/>
            <p:nvPr/>
          </p:nvSpPr>
          <p:spPr>
            <a:xfrm>
              <a:off x="649311" y="853627"/>
              <a:ext cx="1045657" cy="3791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0091" tIns="20091" rIns="20091" bIns="20091" numCol="1" anchor="ctr">
              <a:spAutoFit/>
            </a:bodyPr>
            <a:lstStyle>
              <a:lvl1pPr algn="ctr" defTabSz="410765">
                <a:defRPr sz="22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/>
              </a:pPr>
              <a:r>
                <a:rPr kern="0" dirty="0" err="1">
                  <a:latin typeface="Helvetica"/>
                  <a:cs typeface="Helvetica"/>
                </a:rPr>
                <a:t>leerling</a:t>
              </a:r>
              <a:endParaRPr kern="0" dirty="0">
                <a:latin typeface="Helvetica"/>
                <a:cs typeface="Helvetica"/>
              </a:endParaRPr>
            </a:p>
          </p:txBody>
        </p:sp>
      </p:grpSp>
      <p:sp>
        <p:nvSpPr>
          <p:cNvPr id="14" name="Shape 107">
            <a:extLst>
              <a:ext uri="{FF2B5EF4-FFF2-40B4-BE49-F238E27FC236}">
                <a16:creationId xmlns:a16="http://schemas.microsoft.com/office/drawing/2014/main" id="{759BAD94-0FEB-244F-8D39-4810E99564BE}"/>
              </a:ext>
            </a:extLst>
          </p:cNvPr>
          <p:cNvSpPr/>
          <p:nvPr/>
        </p:nvSpPr>
        <p:spPr>
          <a:xfrm>
            <a:off x="2846985" y="5203402"/>
            <a:ext cx="983140" cy="379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0091" tIns="20091" rIns="20091" bIns="20091" anchor="ctr">
            <a:spAutoFit/>
          </a:bodyPr>
          <a:lstStyle>
            <a:lvl1pPr algn="ctr" defTabSz="410765">
              <a:defRPr sz="22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/>
            </a:pPr>
            <a:r>
              <a:rPr kern="0" dirty="0" err="1">
                <a:latin typeface="Helvetica"/>
                <a:cs typeface="Helvetica"/>
              </a:rPr>
              <a:t>ouders</a:t>
            </a:r>
            <a:endParaRPr kern="0" dirty="0">
              <a:latin typeface="Helvetica"/>
              <a:cs typeface="Helvetica"/>
            </a:endParaRPr>
          </a:p>
        </p:txBody>
      </p:sp>
      <p:sp>
        <p:nvSpPr>
          <p:cNvPr id="17" name="Shape 109">
            <a:extLst>
              <a:ext uri="{FF2B5EF4-FFF2-40B4-BE49-F238E27FC236}">
                <a16:creationId xmlns:a16="http://schemas.microsoft.com/office/drawing/2014/main" id="{2848E337-CBCD-F54F-AC74-CCFF5C6D7476}"/>
              </a:ext>
            </a:extLst>
          </p:cNvPr>
          <p:cNvSpPr/>
          <p:nvPr/>
        </p:nvSpPr>
        <p:spPr>
          <a:xfrm>
            <a:off x="5222297" y="5183052"/>
            <a:ext cx="952683" cy="379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0091" tIns="20091" rIns="20091" bIns="20091" anchor="ctr">
            <a:spAutoFit/>
          </a:bodyPr>
          <a:lstStyle>
            <a:lvl1pPr algn="ctr" defTabSz="410765">
              <a:defRPr sz="22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/>
            </a:pPr>
            <a:r>
              <a:rPr kern="0" dirty="0">
                <a:latin typeface="Helvetica"/>
                <a:cs typeface="Helvetica"/>
              </a:rPr>
              <a:t>school</a:t>
            </a:r>
          </a:p>
        </p:txBody>
      </p:sp>
      <p:sp>
        <p:nvSpPr>
          <p:cNvPr id="21" name="Shape 105">
            <a:extLst>
              <a:ext uri="{FF2B5EF4-FFF2-40B4-BE49-F238E27FC236}">
                <a16:creationId xmlns:a16="http://schemas.microsoft.com/office/drawing/2014/main" id="{142FCBFE-DAB7-6E49-8481-F7C38AC64C24}"/>
              </a:ext>
            </a:extLst>
          </p:cNvPr>
          <p:cNvSpPr/>
          <p:nvPr/>
        </p:nvSpPr>
        <p:spPr>
          <a:xfrm>
            <a:off x="3612782" y="3559170"/>
            <a:ext cx="1021409" cy="256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0091" tIns="20091" rIns="20091" bIns="20091" anchor="ctr">
            <a:spAutoFit/>
          </a:bodyPr>
          <a:lstStyle>
            <a:lvl1pPr algn="ctr" defTabSz="410765">
              <a:defRPr sz="1400" i="1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/>
            </a:pPr>
            <a:r>
              <a:rPr kern="0" dirty="0" err="1">
                <a:latin typeface="Helvetica"/>
                <a:cs typeface="Helvetica"/>
              </a:rPr>
              <a:t>ontwikkeling</a:t>
            </a:r>
            <a:endParaRPr kern="0" dirty="0">
              <a:latin typeface="Helvetica"/>
              <a:cs typeface="Helvetica"/>
            </a:endParaRPr>
          </a:p>
        </p:txBody>
      </p:sp>
      <p:sp>
        <p:nvSpPr>
          <p:cNvPr id="23" name="Shape 103">
            <a:extLst>
              <a:ext uri="{FF2B5EF4-FFF2-40B4-BE49-F238E27FC236}">
                <a16:creationId xmlns:a16="http://schemas.microsoft.com/office/drawing/2014/main" id="{756FC9DB-9A25-0641-8636-8B2D357BB8C9}"/>
              </a:ext>
            </a:extLst>
          </p:cNvPr>
          <p:cNvSpPr/>
          <p:nvPr/>
        </p:nvSpPr>
        <p:spPr>
          <a:xfrm>
            <a:off x="3353558" y="3490230"/>
            <a:ext cx="2345982" cy="2100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>
            <a:miter lim="400000"/>
          </a:ln>
          <a:effectLst>
            <a:outerShdw blurRad="12700" dir="18900000" rotWithShape="0">
              <a:srgbClr val="000000">
                <a:alpha val="80000"/>
              </a:srgbClr>
            </a:outerShdw>
          </a:effectLst>
        </p:spPr>
        <p:txBody>
          <a:bodyPr lIns="20091" tIns="20091" rIns="20091" bIns="20091" anchor="ctr"/>
          <a:lstStyle/>
          <a:p>
            <a:pPr algn="ctr" defTabSz="562570">
              <a:defRPr sz="14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 kern="0"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Gill Sans"/>
              <a:sym typeface="Gill Sans"/>
            </a:endParaRPr>
          </a:p>
        </p:txBody>
      </p:sp>
      <p:pic>
        <p:nvPicPr>
          <p:cNvPr id="22" name="glazige-grafiek-met-pijl-8486141.jpg">
            <a:extLst>
              <a:ext uri="{FF2B5EF4-FFF2-40B4-BE49-F238E27FC236}">
                <a16:creationId xmlns:a16="http://schemas.microsoft.com/office/drawing/2014/main" id="{4ED5040A-1542-1F4B-B3FC-8C4149A56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460" y="3794436"/>
            <a:ext cx="1253885" cy="126694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06">
            <a:extLst>
              <a:ext uri="{FF2B5EF4-FFF2-40B4-BE49-F238E27FC236}">
                <a16:creationId xmlns:a16="http://schemas.microsoft.com/office/drawing/2014/main" id="{FF3F9E7D-94D9-354D-832B-EE37FD4EF706}"/>
              </a:ext>
            </a:extLst>
          </p:cNvPr>
          <p:cNvSpPr/>
          <p:nvPr/>
        </p:nvSpPr>
        <p:spPr>
          <a:xfrm>
            <a:off x="2211496" y="3461972"/>
            <a:ext cx="2344280" cy="2100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5DB3C"/>
          </a:solidFill>
          <a:ln w="3175">
            <a:miter lim="400000"/>
          </a:ln>
        </p:spPr>
        <p:txBody>
          <a:bodyPr lIns="20091" tIns="20091" rIns="20091" bIns="20091" anchor="ctr"/>
          <a:lstStyle/>
          <a:p>
            <a:pPr algn="ctr" defTabSz="562570">
              <a:defRPr sz="14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 kern="0"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3" name="Shape 108">
            <a:extLst>
              <a:ext uri="{FF2B5EF4-FFF2-40B4-BE49-F238E27FC236}">
                <a16:creationId xmlns:a16="http://schemas.microsoft.com/office/drawing/2014/main" id="{2658F6F6-516E-9F42-9B22-CEFE275A4DFE}"/>
              </a:ext>
            </a:extLst>
          </p:cNvPr>
          <p:cNvSpPr/>
          <p:nvPr/>
        </p:nvSpPr>
        <p:spPr>
          <a:xfrm>
            <a:off x="4526549" y="3488465"/>
            <a:ext cx="2344280" cy="2100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971817"/>
          </a:solidFill>
          <a:ln w="3175">
            <a:miter lim="400000"/>
          </a:ln>
        </p:spPr>
        <p:txBody>
          <a:bodyPr lIns="20091" tIns="20091" rIns="20091" bIns="20091" anchor="ctr"/>
          <a:lstStyle/>
          <a:p>
            <a:pPr algn="ctr" defTabSz="562570">
              <a:defRPr sz="14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 kern="0"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24" name="Shape 105">
            <a:extLst>
              <a:ext uri="{FF2B5EF4-FFF2-40B4-BE49-F238E27FC236}">
                <a16:creationId xmlns:a16="http://schemas.microsoft.com/office/drawing/2014/main" id="{B0A790E6-17AE-B242-9754-255D5C2316FF}"/>
              </a:ext>
            </a:extLst>
          </p:cNvPr>
          <p:cNvSpPr/>
          <p:nvPr/>
        </p:nvSpPr>
        <p:spPr>
          <a:xfrm>
            <a:off x="3563131" y="3544723"/>
            <a:ext cx="1021409" cy="256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0091" tIns="20091" rIns="20091" bIns="20091" anchor="ctr">
            <a:spAutoFit/>
          </a:bodyPr>
          <a:lstStyle>
            <a:lvl1pPr algn="ctr" defTabSz="410765">
              <a:defRPr sz="1400" i="1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/>
            </a:pPr>
            <a:r>
              <a:rPr kern="0" dirty="0" err="1">
                <a:latin typeface="Helvetica"/>
                <a:cs typeface="Helvetica"/>
              </a:rPr>
              <a:t>ontwikkeling</a:t>
            </a:r>
            <a:endParaRPr kern="0" dirty="0">
              <a:latin typeface="Helvetica"/>
              <a:cs typeface="Helvetica"/>
            </a:endParaRPr>
          </a:p>
        </p:txBody>
      </p:sp>
      <p:sp>
        <p:nvSpPr>
          <p:cNvPr id="25" name="Shape 107">
            <a:extLst>
              <a:ext uri="{FF2B5EF4-FFF2-40B4-BE49-F238E27FC236}">
                <a16:creationId xmlns:a16="http://schemas.microsoft.com/office/drawing/2014/main" id="{4591BD67-D0E0-7C4A-A026-CE293BF8B05D}"/>
              </a:ext>
            </a:extLst>
          </p:cNvPr>
          <p:cNvSpPr/>
          <p:nvPr/>
        </p:nvSpPr>
        <p:spPr>
          <a:xfrm>
            <a:off x="2886193" y="5128558"/>
            <a:ext cx="983140" cy="379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0091" tIns="20091" rIns="20091" bIns="20091" anchor="ctr">
            <a:spAutoFit/>
          </a:bodyPr>
          <a:lstStyle>
            <a:lvl1pPr algn="ctr" defTabSz="410765">
              <a:defRPr sz="22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/>
            </a:pPr>
            <a:r>
              <a:rPr kern="0" dirty="0" err="1">
                <a:latin typeface="Helvetica"/>
                <a:cs typeface="Helvetica"/>
              </a:rPr>
              <a:t>ouders</a:t>
            </a:r>
            <a:endParaRPr kern="0" dirty="0">
              <a:latin typeface="Helvetica"/>
              <a:cs typeface="Helvetica"/>
            </a:endParaRPr>
          </a:p>
        </p:txBody>
      </p:sp>
      <p:sp>
        <p:nvSpPr>
          <p:cNvPr id="26" name="Shape 109">
            <a:extLst>
              <a:ext uri="{FF2B5EF4-FFF2-40B4-BE49-F238E27FC236}">
                <a16:creationId xmlns:a16="http://schemas.microsoft.com/office/drawing/2014/main" id="{60130DCB-0BFA-4A41-A3F0-E14FF9790CE2}"/>
              </a:ext>
            </a:extLst>
          </p:cNvPr>
          <p:cNvSpPr/>
          <p:nvPr/>
        </p:nvSpPr>
        <p:spPr>
          <a:xfrm>
            <a:off x="5221496" y="5132499"/>
            <a:ext cx="952683" cy="379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0091" tIns="20091" rIns="20091" bIns="20091" anchor="ctr">
            <a:spAutoFit/>
          </a:bodyPr>
          <a:lstStyle>
            <a:lvl1pPr algn="ctr" defTabSz="410765">
              <a:defRPr sz="22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/>
            </a:pPr>
            <a:r>
              <a:rPr kern="0" dirty="0">
                <a:latin typeface="Helvetica"/>
                <a:cs typeface="Helvetica"/>
              </a:rPr>
              <a:t>school</a:t>
            </a:r>
          </a:p>
        </p:txBody>
      </p:sp>
      <p:sp>
        <p:nvSpPr>
          <p:cNvPr id="27" name="Shape 101">
            <a:extLst>
              <a:ext uri="{FF2B5EF4-FFF2-40B4-BE49-F238E27FC236}">
                <a16:creationId xmlns:a16="http://schemas.microsoft.com/office/drawing/2014/main" id="{0FA03934-4239-FE42-A3E8-AACA30197807}"/>
              </a:ext>
            </a:extLst>
          </p:cNvPr>
          <p:cNvSpPr/>
          <p:nvPr/>
        </p:nvSpPr>
        <p:spPr>
          <a:xfrm>
            <a:off x="2170443" y="3151253"/>
            <a:ext cx="997567" cy="379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0091" tIns="20091" rIns="20091" bIns="20091" anchor="ctr">
            <a:spAutoFit/>
          </a:bodyPr>
          <a:lstStyle>
            <a:lvl1pPr algn="ctr" defTabSz="410765">
              <a:defRPr sz="22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/>
            </a:pPr>
            <a:r>
              <a:rPr kern="0" dirty="0">
                <a:latin typeface="Helvetica"/>
                <a:cs typeface="Helvetica"/>
              </a:rPr>
              <a:t>mentor</a:t>
            </a:r>
          </a:p>
        </p:txBody>
      </p:sp>
      <p:sp>
        <p:nvSpPr>
          <p:cNvPr id="28" name="Shape 101">
            <a:extLst>
              <a:ext uri="{FF2B5EF4-FFF2-40B4-BE49-F238E27FC236}">
                <a16:creationId xmlns:a16="http://schemas.microsoft.com/office/drawing/2014/main" id="{06A433C2-7D65-C04B-B635-6DE723839C8F}"/>
              </a:ext>
            </a:extLst>
          </p:cNvPr>
          <p:cNvSpPr/>
          <p:nvPr/>
        </p:nvSpPr>
        <p:spPr>
          <a:xfrm>
            <a:off x="5965514" y="3063367"/>
            <a:ext cx="997567" cy="379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0091" tIns="20091" rIns="20091" bIns="20091" anchor="ctr">
            <a:spAutoFit/>
          </a:bodyPr>
          <a:lstStyle>
            <a:lvl1pPr algn="ctr" defTabSz="410765">
              <a:defRPr sz="22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/>
            </a:pPr>
            <a:r>
              <a:rPr kern="0" dirty="0">
                <a:latin typeface="Helvetica"/>
                <a:cs typeface="Helvetica"/>
              </a:rPr>
              <a:t>mentor</a:t>
            </a:r>
          </a:p>
        </p:txBody>
      </p:sp>
      <p:sp>
        <p:nvSpPr>
          <p:cNvPr id="29" name="Shape 101">
            <a:extLst>
              <a:ext uri="{FF2B5EF4-FFF2-40B4-BE49-F238E27FC236}">
                <a16:creationId xmlns:a16="http://schemas.microsoft.com/office/drawing/2014/main" id="{F3B1F938-0387-A647-8660-32F1039835EE}"/>
              </a:ext>
            </a:extLst>
          </p:cNvPr>
          <p:cNvSpPr/>
          <p:nvPr/>
        </p:nvSpPr>
        <p:spPr>
          <a:xfrm>
            <a:off x="4003720" y="5997217"/>
            <a:ext cx="997567" cy="379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0091" tIns="20091" rIns="20091" bIns="20091" anchor="ctr">
            <a:spAutoFit/>
          </a:bodyPr>
          <a:lstStyle>
            <a:lvl1pPr algn="ctr" defTabSz="410765">
              <a:defRPr sz="22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/>
            </a:pPr>
            <a:r>
              <a:rPr kern="0" dirty="0">
                <a:latin typeface="Helvetica"/>
                <a:cs typeface="Helvetica"/>
              </a:rPr>
              <a:t>mentor</a:t>
            </a:r>
          </a:p>
        </p:txBody>
      </p:sp>
    </p:spTree>
    <p:extLst>
      <p:ext uri="{BB962C8B-B14F-4D97-AF65-F5344CB8AC3E}">
        <p14:creationId xmlns:p14="http://schemas.microsoft.com/office/powerpoint/2010/main" val="131423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7A892-1D3A-591E-3153-DA6C2FA0B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Schooljaar 2025-2026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335BDD-2249-988A-1FBF-F60F53DAE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Planningsvaardigheden</a:t>
            </a:r>
          </a:p>
          <a:p>
            <a:endParaRPr lang="nl-NL" dirty="0"/>
          </a:p>
          <a:p>
            <a:r>
              <a:rPr lang="nl-NL" dirty="0"/>
              <a:t>Thuis of in de kluis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516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886E46-766D-A837-4E57-DA8A70209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Introductiedag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BE8CFE-9F67-EA00-EFD1-08069E23E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Morgen 25 juni</a:t>
            </a:r>
          </a:p>
          <a:p>
            <a:pPr marL="0" indent="0">
              <a:buNone/>
            </a:pPr>
            <a:r>
              <a:rPr lang="nl-NL" dirty="0"/>
              <a:t>	14:00 - 15:30 uur</a:t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r>
              <a:rPr lang="nl-NL" dirty="0"/>
              <a:t>Op een ontspannen manier kennis gemaakt met:</a:t>
            </a:r>
          </a:p>
          <a:p>
            <a:r>
              <a:rPr lang="nl-NL" dirty="0"/>
              <a:t>	Mentor</a:t>
            </a:r>
          </a:p>
          <a:p>
            <a:r>
              <a:rPr lang="nl-NL" dirty="0"/>
              <a:t>	Peer 2 peer leerlingen</a:t>
            </a:r>
          </a:p>
          <a:p>
            <a:r>
              <a:rPr lang="nl-NL" dirty="0"/>
              <a:t>	Klasgenoten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670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95A21E-038B-FF37-7CA5-D039D63C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Tot aan eerste schooldag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852683-2CEF-73A1-84FA-70D31BB55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nl-NL" sz="240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Ouders formulieren invullen (vandaag)</a:t>
            </a:r>
            <a:br>
              <a:rPr lang="nl-NL" sz="240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nl-NL" sz="2400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nl-NL" sz="240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iPad / sportkleding op orde voor de school begint</a:t>
            </a:r>
            <a:br>
              <a:rPr lang="nl-NL" sz="240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nl-NL" sz="2400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nl-NL" sz="240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Eerste schooldag en introductieweek tijden volgen (via mail en website)</a:t>
            </a:r>
          </a:p>
          <a:p>
            <a:pPr lvl="1">
              <a:defRPr/>
            </a:pPr>
            <a:endParaRPr lang="nl-NL" sz="2400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nl-NL" sz="240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Boeken eerste schooldag</a:t>
            </a:r>
          </a:p>
          <a:p>
            <a:pPr lvl="1">
              <a:defRPr/>
            </a:pPr>
            <a:endParaRPr lang="nl-NL" sz="2400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nl-NL" sz="240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Rooster eerste schooldag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193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3925dqibb9zsxf3i6kaccsprpa3bxt"/>
</p:tagLst>
</file>

<file path=ppt/theme/theme1.xml><?xml version="1.0" encoding="utf-8"?>
<a:theme xmlns:a="http://schemas.openxmlformats.org/drawingml/2006/main" name="VC ppt">
  <a:themeElements>
    <a:clrScheme name="Vellesa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08C00"/>
      </a:accent1>
      <a:accent2>
        <a:srgbClr val="FEF0DE"/>
      </a:accent2>
      <a:accent3>
        <a:srgbClr val="B2B2B2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C_ppt.potx" id="{46210D8C-8D8D-4DD4-A119-72580989B4AA}" vid="{8FE65627-756B-4C6D-8618-13C48A00C960}"/>
    </a:ext>
  </a:extLst>
</a:theme>
</file>

<file path=ppt/theme/theme2.xml><?xml version="1.0" encoding="utf-8"?>
<a:theme xmlns:a="http://schemas.openxmlformats.org/drawingml/2006/main" name="Kantoorthema">
  <a:themeElements>
    <a:clrScheme name="Vellesa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08C00"/>
      </a:accent1>
      <a:accent2>
        <a:srgbClr val="FEF0DE"/>
      </a:accent2>
      <a:accent3>
        <a:srgbClr val="B2B2B2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Vellesa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08C00"/>
      </a:accent1>
      <a:accent2>
        <a:srgbClr val="FEF0DE"/>
      </a:accent2>
      <a:accent3>
        <a:srgbClr val="B2B2B2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B264F35429874B8FC2FE67047A44EC" ma:contentTypeVersion="30" ma:contentTypeDescription="Een nieuw document maken." ma:contentTypeScope="" ma:versionID="f3f2e4e5790cc4c21e18a5121fb57473">
  <xsd:schema xmlns:xsd="http://www.w3.org/2001/XMLSchema" xmlns:xs="http://www.w3.org/2001/XMLSchema" xmlns:p="http://schemas.microsoft.com/office/2006/metadata/properties" xmlns:ns3="06e1749e-91e1-441e-9b59-ffe64ccf27ca" xmlns:ns4="1d406993-276b-403b-a04c-986f83404b9d" targetNamespace="http://schemas.microsoft.com/office/2006/metadata/properties" ma:root="true" ma:fieldsID="a8fb25ffd3b13cc6c62499ad61265dc8" ns3:_="" ns4:_="">
    <xsd:import namespace="06e1749e-91e1-441e-9b59-ffe64ccf27ca"/>
    <xsd:import namespace="1d406993-276b-403b-a04c-986f83404b9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e1749e-91e1-441e-9b59-ffe64ccf27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06993-276b-403b-a04c-986f83404b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NotebookType" ma:index="17" nillable="true" ma:displayName="Notebook Type" ma:internalName="NotebookType">
      <xsd:simpleType>
        <xsd:restriction base="dms:Text"/>
      </xsd:simpleType>
    </xsd:element>
    <xsd:element name="FolderType" ma:index="18" nillable="true" ma:displayName="Folder Type" ma:internalName="FolderType">
      <xsd:simpleType>
        <xsd:restriction base="dms:Text"/>
      </xsd:simpleType>
    </xsd:element>
    <xsd:element name="Owner" ma:index="19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20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1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chers" ma:index="2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9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1" nillable="true" ma:displayName="Is Collaboration Space Locked" ma:internalName="Is_Collaboration_Space_Locked">
      <xsd:simpleType>
        <xsd:restriction base="dms:Boolean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6" nillable="true" ma:displayName="Length (seconds)" ma:internalName="MediaLengthInSeconds" ma:readOnly="true">
      <xsd:simpleType>
        <xsd:restriction base="dms:Unknown"/>
      </xsd:simpleType>
    </xsd:element>
    <xsd:element name="_activity" ma:index="37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1d406993-276b-403b-a04c-986f83404b9d" xsi:nil="true"/>
    <NotebookType xmlns="1d406993-276b-403b-a04c-986f83404b9d" xsi:nil="true"/>
    <Student_Groups xmlns="1d406993-276b-403b-a04c-986f83404b9d">
      <UserInfo>
        <DisplayName/>
        <AccountId xsi:nil="true"/>
        <AccountType/>
      </UserInfo>
    </Student_Groups>
    <Owner xmlns="1d406993-276b-403b-a04c-986f83404b9d">
      <UserInfo>
        <DisplayName/>
        <AccountId xsi:nil="true"/>
        <AccountType/>
      </UserInfo>
    </Owner>
    <AppVersion xmlns="1d406993-276b-403b-a04c-986f83404b9d" xsi:nil="true"/>
    <_activity xmlns="1d406993-276b-403b-a04c-986f83404b9d" xsi:nil="true"/>
    <Has_Teacher_Only_SectionGroup xmlns="1d406993-276b-403b-a04c-986f83404b9d" xsi:nil="true"/>
    <FolderType xmlns="1d406993-276b-403b-a04c-986f83404b9d" xsi:nil="true"/>
    <Students xmlns="1d406993-276b-403b-a04c-986f83404b9d">
      <UserInfo>
        <DisplayName/>
        <AccountId xsi:nil="true"/>
        <AccountType/>
      </UserInfo>
    </Students>
    <Invited_Students xmlns="1d406993-276b-403b-a04c-986f83404b9d" xsi:nil="true"/>
    <DefaultSectionNames xmlns="1d406993-276b-403b-a04c-986f83404b9d" xsi:nil="true"/>
    <Teachers xmlns="1d406993-276b-403b-a04c-986f83404b9d">
      <UserInfo>
        <DisplayName/>
        <AccountId xsi:nil="true"/>
        <AccountType/>
      </UserInfo>
    </Teachers>
    <Invited_Teachers xmlns="1d406993-276b-403b-a04c-986f83404b9d" xsi:nil="true"/>
    <Self_Registration_Enabled xmlns="1d406993-276b-403b-a04c-986f83404b9d" xsi:nil="true"/>
    <CultureName xmlns="1d406993-276b-403b-a04c-986f83404b9d" xsi:nil="true"/>
    <Is_Collaboration_Space_Locked xmlns="1d406993-276b-403b-a04c-986f83404b9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7CE1F4-5584-4B01-8408-CE23EF6A28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e1749e-91e1-441e-9b59-ffe64ccf27ca"/>
    <ds:schemaRef ds:uri="1d406993-276b-403b-a04c-986f83404b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ED8A4E-3F1F-49DE-84E6-4C736FB966D8}">
  <ds:schemaRefs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06e1749e-91e1-441e-9b59-ffe64ccf27ca"/>
    <ds:schemaRef ds:uri="http://schemas.microsoft.com/office/2006/documentManagement/types"/>
    <ds:schemaRef ds:uri="http://schemas.microsoft.com/office/infopath/2007/PartnerControls"/>
    <ds:schemaRef ds:uri="1d406993-276b-403b-a04c-986f83404b9d"/>
  </ds:schemaRefs>
</ds:datastoreItem>
</file>

<file path=customXml/itemProps3.xml><?xml version="1.0" encoding="utf-8"?>
<ds:datastoreItem xmlns:ds="http://schemas.openxmlformats.org/officeDocument/2006/customXml" ds:itemID="{38923D03-3B60-472D-AB63-25B7C82153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8911</TotalTime>
  <Words>959</Words>
  <Application>Microsoft Macintosh PowerPoint</Application>
  <PresentationFormat>A4 (210 x 297 mm)</PresentationFormat>
  <Paragraphs>205</Paragraphs>
  <Slides>27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2" baseType="lpstr">
      <vt:lpstr>Arial</vt:lpstr>
      <vt:lpstr>Gill Sans</vt:lpstr>
      <vt:lpstr>Helvetica</vt:lpstr>
      <vt:lpstr>Helvetica Neue</vt:lpstr>
      <vt:lpstr>VC ppt</vt:lpstr>
      <vt:lpstr>Hartelijk welkom</vt:lpstr>
      <vt:lpstr>Programma</vt:lpstr>
      <vt:lpstr>Missie</vt:lpstr>
      <vt:lpstr>Visie</vt:lpstr>
      <vt:lpstr>Doelen leerjaar 1</vt:lpstr>
      <vt:lpstr>Samenwerking</vt:lpstr>
      <vt:lpstr>Schooljaar 2025-2026</vt:lpstr>
      <vt:lpstr>Introductiedag</vt:lpstr>
      <vt:lpstr>Tot aan eerste schooldag</vt:lpstr>
      <vt:lpstr>Introductieweek</vt:lpstr>
      <vt:lpstr>Peer 2 peer</vt:lpstr>
      <vt:lpstr>Mentoren en leerjaarcoördinator</vt:lpstr>
      <vt:lpstr>Programma mentordeel</vt:lpstr>
      <vt:lpstr>Rol van de mentor</vt:lpstr>
      <vt:lpstr>Voortgang</vt:lpstr>
      <vt:lpstr>Begeleiding</vt:lpstr>
      <vt:lpstr>Huiswerkklas- en begeleiding</vt:lpstr>
      <vt:lpstr>Afspraken - schoolreglement</vt:lpstr>
      <vt:lpstr>Absentie</vt:lpstr>
      <vt:lpstr>Communicatie</vt:lpstr>
      <vt:lpstr>Kosten</vt:lpstr>
      <vt:lpstr>iPad</vt:lpstr>
      <vt:lpstr>Sport  benodigdheden alle leerlingen</vt:lpstr>
      <vt:lpstr>Sport sportklas</vt:lpstr>
      <vt:lpstr>Dans</vt:lpstr>
      <vt:lpstr>Enveloppe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Hartelijk welkom</dc:title>
  <dc:creator>Boender, S.</dc:creator>
  <cp:lastModifiedBy>Boender, S.</cp:lastModifiedBy>
  <cp:revision>8</cp:revision>
  <dcterms:created xsi:type="dcterms:W3CDTF">2023-06-26T06:08:21Z</dcterms:created>
  <dcterms:modified xsi:type="dcterms:W3CDTF">2025-07-08T08:07:40Z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0x010100CBB264F35429874B8FC2FE67047A44EC</vt:lpwstr>
  </property>
</Properties>
</file>