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1" r:id="rId3"/>
    <p:sldId id="262" r:id="rId4"/>
    <p:sldId id="263" r:id="rId5"/>
    <p:sldId id="279" r:id="rId6"/>
    <p:sldId id="265" r:id="rId7"/>
    <p:sldId id="266" r:id="rId8"/>
    <p:sldId id="267" r:id="rId9"/>
    <p:sldId id="268" r:id="rId10"/>
    <p:sldId id="270" r:id="rId11"/>
    <p:sldId id="271" r:id="rId12"/>
    <p:sldId id="272" r:id="rId13"/>
    <p:sldId id="273" r:id="rId14"/>
    <p:sldId id="274" r:id="rId15"/>
    <p:sldId id="275" r:id="rId16"/>
    <p:sldId id="278" r:id="rId17"/>
    <p:sldId id="276" r:id="rId18"/>
  </p:sldIdLst>
  <p:sldSz cx="9906000" cy="6858000" type="A4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3974" userDrawn="1">
          <p15:clr>
            <a:srgbClr val="A4A3A4"/>
          </p15:clr>
        </p15:guide>
        <p15:guide id="3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201F"/>
    <a:srgbClr val="FE7E7D"/>
    <a:srgbClr val="FCC006"/>
    <a:srgbClr val="E2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0913EA-3FDE-6446-83EE-C004F1B576C0}" v="1" dt="2023-09-21T13:01:46.9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95688"/>
  </p:normalViewPr>
  <p:slideViewPr>
    <p:cSldViewPr showGuides="1">
      <p:cViewPr varScale="1">
        <p:scale>
          <a:sx n="109" d="100"/>
          <a:sy n="109" d="100"/>
        </p:scale>
        <p:origin x="1504" y="192"/>
      </p:cViewPr>
      <p:guideLst>
        <p:guide orient="horz" pos="2160"/>
        <p:guide orient="horz" pos="3974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1" d="100"/>
          <a:sy n="81" d="100"/>
        </p:scale>
        <p:origin x="3546" y="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A6E15-3C03-4C42-910E-20249BB28399}" type="datetimeFigureOut">
              <a:rPr lang="nl-NL" smtClean="0"/>
              <a:pPr/>
              <a:t>17-10-2023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59ADC-048C-44A9-B6B3-4AF8525977D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5933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6171B-9CF5-458F-9AED-7E243EE33371}" type="datetimeFigureOut">
              <a:rPr lang="nl-NL" smtClean="0"/>
              <a:pPr/>
              <a:t>17-10-2023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291BC-E6E0-4CA2-BBDB-C2C98C0C57A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8102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45401"/>
            <a:ext cx="9903599" cy="7003401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24868" y="746236"/>
            <a:ext cx="6477370" cy="3662160"/>
          </a:xfrm>
          <a:prstGeom prst="rect">
            <a:avLst/>
          </a:prstGeom>
        </p:spPr>
      </p:pic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911535" y="6176804"/>
            <a:ext cx="8114400" cy="432124"/>
          </a:xfrm>
        </p:spPr>
        <p:txBody>
          <a:bodyPr anchor="b" anchorCtr="1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Subtitel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906949" y="5301208"/>
            <a:ext cx="8113224" cy="864021"/>
          </a:xfrm>
        </p:spPr>
        <p:txBody>
          <a:bodyPr anchor="ctr" anchorCtr="1">
            <a:noAutofit/>
          </a:bodyPr>
          <a:lstStyle>
            <a:lvl1pPr algn="ctr"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23980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5301" y="1918800"/>
            <a:ext cx="9133200" cy="43920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EA2AC-86BF-477B-A9FA-3F156225783E}" type="datetime1">
              <a:rPr lang="nl-NL" smtClean="0"/>
              <a:t>17-10-2023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806700" y="6356350"/>
            <a:ext cx="4292600" cy="36000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9134-00E8-41ED-9134-B033D512BA9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217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5300" y="1918801"/>
            <a:ext cx="4375150" cy="43905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35550" y="1918801"/>
            <a:ext cx="4375150" cy="43905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9DC5-0020-48E5-AA23-51CFCD81406A}" type="datetime1">
              <a:rPr lang="nl-NL" smtClean="0"/>
              <a:t>17-10-2023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2806700" y="6356350"/>
            <a:ext cx="4292600" cy="36000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534400" cy="360000"/>
          </a:xfrm>
        </p:spPr>
        <p:txBody>
          <a:bodyPr/>
          <a:lstStyle/>
          <a:p>
            <a:fld id="{97319134-00E8-41ED-9134-B033D512BA9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0850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1" y="490661"/>
            <a:ext cx="6797960" cy="7056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916112"/>
            <a:ext cx="9906000" cy="4941887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Klik op het pictogram om een afbeelding toe te voegen</a:t>
            </a:r>
          </a:p>
        </p:txBody>
      </p:sp>
    </p:spTree>
    <p:extLst>
      <p:ext uri="{BB962C8B-B14F-4D97-AF65-F5344CB8AC3E}">
        <p14:creationId xmlns:p14="http://schemas.microsoft.com/office/powerpoint/2010/main" val="406458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230C7-292A-4534-AAEF-1FE820C53E55}" type="datetime1">
              <a:rPr lang="nl-NL" smtClean="0"/>
              <a:t>17-10-2023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2806701" y="6356350"/>
            <a:ext cx="4292600" cy="36000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9134-00E8-41ED-9134-B033D512BA9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828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70AE-D198-48AC-8688-25FB74FC8071}" type="datetime1">
              <a:rPr lang="nl-NL" smtClean="0"/>
              <a:t>17-10-2023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2806700" y="6356350"/>
            <a:ext cx="4292600" cy="36000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9134-00E8-41ED-9134-B033D512BA9E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88507" y="368168"/>
            <a:ext cx="2138393" cy="11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44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rgbClr val="08114B"/>
            </a:gs>
            <a:gs pos="0">
              <a:srgbClr val="010305"/>
            </a:gs>
            <a:gs pos="100000">
              <a:srgbClr val="5A699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5301" y="490662"/>
            <a:ext cx="6797960" cy="706090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5300" y="1916113"/>
            <a:ext cx="9131600" cy="4393207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3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defRPr>
            </a:lvl1pPr>
          </a:lstStyle>
          <a:p>
            <a:fld id="{5A71EE03-C52B-4985-AE62-168D8F56032B}" type="datetime1">
              <a:rPr lang="nl-NL" smtClean="0"/>
              <a:pPr/>
              <a:t>17-10-2023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7176556" y="6356350"/>
            <a:ext cx="2534973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3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defRPr>
            </a:lvl1pPr>
          </a:lstStyle>
          <a:p>
            <a:fld id="{97319134-00E8-41ED-9134-B033D512BA9E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806700" y="6356350"/>
            <a:ext cx="4292600" cy="360000"/>
          </a:xfrm>
          <a:prstGeom prst="rect">
            <a:avLst/>
          </a:prstGeom>
          <a:noFill/>
        </p:spPr>
        <p:txBody>
          <a:bodyPr anchor="ctr" anchorCtr="0"/>
          <a:lstStyle>
            <a:lvl1pPr algn="ctr">
              <a:defRPr lang="nl-NL" sz="1083" b="0" kern="1200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defRPr>
            </a:lvl1pPr>
          </a:lstStyle>
          <a:p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7488507" y="368168"/>
            <a:ext cx="2138393" cy="1116000"/>
          </a:xfrm>
          <a:prstGeom prst="rect">
            <a:avLst/>
          </a:prstGeom>
        </p:spPr>
      </p:pic>
      <p:cxnSp>
        <p:nvCxnSpPr>
          <p:cNvPr id="8" name="Rechte verbindingslijn 7"/>
          <p:cNvCxnSpPr/>
          <p:nvPr userDrawn="1"/>
        </p:nvCxnSpPr>
        <p:spPr>
          <a:xfrm>
            <a:off x="495301" y="1267950"/>
            <a:ext cx="679796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053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6" r:id="rId4"/>
    <p:sldLayoutId id="2147483654" r:id="rId5"/>
    <p:sldLayoutId id="2147483655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90570" rtl="0" eaLnBrk="1" latinLnBrk="0" hangingPunct="1">
        <a:spcBef>
          <a:spcPct val="0"/>
        </a:spcBef>
        <a:buNone/>
        <a:defRPr sz="3000" b="1" kern="1200">
          <a:solidFill>
            <a:schemeClr val="accent1"/>
          </a:solidFill>
          <a:latin typeface="Helvetica Neue" charset="0"/>
          <a:ea typeface="Helvetica Neue" charset="0"/>
          <a:cs typeface="Helvetica Neue" charset="0"/>
        </a:defRPr>
      </a:lvl1pPr>
    </p:titleStyle>
    <p:bodyStyle>
      <a:lvl1pPr marL="192611" indent="-192611" algn="l" defTabSz="9905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600" kern="1200">
          <a:solidFill>
            <a:schemeClr val="bg1"/>
          </a:solidFill>
          <a:latin typeface="Helvetica Neue" charset="0"/>
          <a:ea typeface="Helvetica Neue" charset="0"/>
          <a:cs typeface="Helvetica Neue" charset="0"/>
        </a:defRPr>
      </a:lvl1pPr>
      <a:lvl2pPr marL="385221" indent="-192611" algn="l" defTabSz="9905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bg1"/>
          </a:solidFill>
          <a:latin typeface="Helvetica Neue" charset="0"/>
          <a:ea typeface="Helvetica Neue" charset="0"/>
          <a:cs typeface="Helvetica Neue" charset="0"/>
        </a:defRPr>
      </a:lvl2pPr>
      <a:lvl3pPr marL="586431" indent="-201210" algn="l" defTabSz="9905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Helvetica Neue" charset="0"/>
          <a:ea typeface="Helvetica Neue" charset="0"/>
          <a:cs typeface="Helvetica Neue" charset="0"/>
        </a:defRPr>
      </a:lvl3pPr>
      <a:lvl4pPr marL="779042" indent="-192611" algn="l" defTabSz="9905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Helvetica Neue" charset="0"/>
          <a:ea typeface="Helvetica Neue" charset="0"/>
          <a:cs typeface="Helvetica Neue" charset="0"/>
        </a:defRPr>
      </a:lvl4pPr>
      <a:lvl5pPr marL="971653" indent="-192611" algn="l" defTabSz="9905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Helvetica Neue" charset="0"/>
          <a:ea typeface="Helvetica Neue" charset="0"/>
          <a:cs typeface="Helvetica Neue" charset="0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Welkom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Ouders klas 1A</a:t>
            </a:r>
          </a:p>
        </p:txBody>
      </p:sp>
    </p:spTree>
    <p:extLst>
      <p:ext uri="{BB962C8B-B14F-4D97-AF65-F5344CB8AC3E}">
        <p14:creationId xmlns:p14="http://schemas.microsoft.com/office/powerpoint/2010/main" val="108505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Studievaardigheden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Tot herfstvakantie: leren </a:t>
            </a:r>
            <a:r>
              <a:rPr lang="nl-NL" dirty="0" err="1"/>
              <a:t>leren</a:t>
            </a:r>
            <a:endParaRPr lang="nl-NL" dirty="0"/>
          </a:p>
          <a:p>
            <a:r>
              <a:rPr lang="nl-NL" dirty="0"/>
              <a:t>VIP methode: Vaardig In Plannen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9EA3BE8F-13CA-4AA6-B746-61DF8D3DDA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7369" y="2270915"/>
            <a:ext cx="3024336" cy="4329444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3DF025F1-4426-4271-B8B0-938BD357C8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68" y="3212976"/>
            <a:ext cx="2566194" cy="3373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794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VAS-toetsen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Volg –en adviessysteem van CITO</a:t>
            </a:r>
          </a:p>
          <a:p>
            <a:r>
              <a:rPr lang="nl-NL" dirty="0"/>
              <a:t>V0 start schooljaar 1 </a:t>
            </a:r>
          </a:p>
          <a:p>
            <a:r>
              <a:rPr lang="nl-NL" dirty="0"/>
              <a:t>V1 eind leerjaar 1</a:t>
            </a:r>
          </a:p>
          <a:p>
            <a:r>
              <a:rPr lang="nl-NL" dirty="0"/>
              <a:t>V2 voorjaar leerjaar 2</a:t>
            </a:r>
          </a:p>
          <a:p>
            <a:r>
              <a:rPr lang="nl-NL" dirty="0"/>
              <a:t>V3 midden leerjaar 3</a:t>
            </a:r>
          </a:p>
          <a:p>
            <a:endParaRPr lang="nl-NL" dirty="0"/>
          </a:p>
          <a:p>
            <a:r>
              <a:rPr lang="nl-NL" dirty="0"/>
              <a:t>Dyslexiescreening (eerste lesweek afgenomen)</a:t>
            </a:r>
          </a:p>
        </p:txBody>
      </p:sp>
      <p:pic>
        <p:nvPicPr>
          <p:cNvPr id="5122" name="Picture 2" descr="Afbeeldingsresultaat voor vas toets">
            <a:extLst>
              <a:ext uri="{FF2B5EF4-FFF2-40B4-BE49-F238E27FC236}">
                <a16:creationId xmlns:a16="http://schemas.microsoft.com/office/drawing/2014/main" id="{7E9A6E39-52A6-4D80-8A80-133CDB16A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144" y="1700808"/>
            <a:ext cx="3040987" cy="2702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976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Zorg en ondersteuning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Zorgteam</a:t>
            </a:r>
          </a:p>
          <a:p>
            <a:r>
              <a:rPr lang="nl-NL" dirty="0"/>
              <a:t>Leerling/trajectbegeleider</a:t>
            </a:r>
          </a:p>
          <a:p>
            <a:r>
              <a:rPr lang="nl-NL" dirty="0"/>
              <a:t>Remedial teacher</a:t>
            </a:r>
          </a:p>
          <a:p>
            <a:r>
              <a:rPr lang="nl-NL" dirty="0"/>
              <a:t>Dyslexiecoach</a:t>
            </a:r>
          </a:p>
          <a:p>
            <a:endParaRPr lang="nl-NL" dirty="0"/>
          </a:p>
        </p:txBody>
      </p:sp>
      <p:pic>
        <p:nvPicPr>
          <p:cNvPr id="4" name="Picture 2" descr="http://www.augustinusschool-sittard.nl/plaatjerugzak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280116"/>
            <a:ext cx="2592288" cy="3665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985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Loopbaanleren (LOB)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2 uur per week</a:t>
            </a:r>
          </a:p>
          <a:p>
            <a:r>
              <a:rPr lang="nl-NL" dirty="0"/>
              <a:t>Kennismaking ‘profielen’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348880"/>
            <a:ext cx="3318520" cy="342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74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Na de brugklas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Basis beroepsgericht (BB)</a:t>
            </a:r>
          </a:p>
          <a:p>
            <a:r>
              <a:rPr lang="nl-NL" dirty="0"/>
              <a:t>Kader beroepsgericht (KB)</a:t>
            </a:r>
          </a:p>
          <a:p>
            <a:r>
              <a:rPr lang="nl-NL" dirty="0"/>
              <a:t>MAVO (=VMBO-TL)</a:t>
            </a:r>
          </a:p>
          <a:p>
            <a:endParaRPr lang="nl-NL" dirty="0"/>
          </a:p>
          <a:p>
            <a:r>
              <a:rPr lang="nl-NL" dirty="0"/>
              <a:t>Opstromen</a:t>
            </a:r>
          </a:p>
          <a:p>
            <a:r>
              <a:rPr lang="nl-NL" dirty="0"/>
              <a:t>Afstromen (praktijkonderwijs)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104" y="3143974"/>
            <a:ext cx="2952328" cy="215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93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Activiteiten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Introductieweek</a:t>
            </a:r>
          </a:p>
          <a:p>
            <a:r>
              <a:rPr lang="nl-NL" dirty="0"/>
              <a:t>Bowlen brugklas   (18 oktober)</a:t>
            </a:r>
          </a:p>
          <a:p>
            <a:r>
              <a:rPr lang="nl-NL" dirty="0"/>
              <a:t>Sinterklaasactiviteit (</a:t>
            </a:r>
            <a:r>
              <a:rPr lang="nl-NL" dirty="0" err="1"/>
              <a:t>Cineworld</a:t>
            </a:r>
            <a:r>
              <a:rPr lang="nl-NL" dirty="0"/>
              <a:t>)</a:t>
            </a:r>
          </a:p>
          <a:p>
            <a:r>
              <a:rPr lang="nl-NL" dirty="0"/>
              <a:t>Schoolfeest / Kerstgala</a:t>
            </a:r>
          </a:p>
          <a:p>
            <a:r>
              <a:rPr lang="nl-NL" dirty="0"/>
              <a:t>(Snuffel) Stages</a:t>
            </a:r>
          </a:p>
          <a:p>
            <a:r>
              <a:rPr lang="nl-NL" dirty="0"/>
              <a:t>Projectweken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4336" y="2636912"/>
            <a:ext cx="2496220" cy="26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874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Contactgegevens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 kunnen we elkaar bereiken?</a:t>
            </a:r>
          </a:p>
          <a:p>
            <a:pPr lvl="1"/>
            <a:r>
              <a:rPr lang="nl-NL" dirty="0"/>
              <a:t>Uw gegevens (telefoonnummers / emailadres)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School gebruikt e-mail als communicatiemiddel !</a:t>
            </a:r>
          </a:p>
          <a:p>
            <a:endParaRPr lang="nl-NL" dirty="0"/>
          </a:p>
          <a:p>
            <a:endParaRPr lang="nl-NL" dirty="0"/>
          </a:p>
          <a:p>
            <a:pPr marL="0" indent="0" algn="ctr">
              <a:buNone/>
            </a:pPr>
            <a:r>
              <a:rPr lang="nl-NL" dirty="0"/>
              <a:t>	</a:t>
            </a:r>
            <a:r>
              <a:rPr lang="nl-NL" u="sng" dirty="0"/>
              <a:t>Geef wijzigingen altijd door aan de administratie middels het daarvoor bestemde formulier!</a:t>
            </a:r>
          </a:p>
        </p:txBody>
      </p:sp>
    </p:spTree>
    <p:extLst>
      <p:ext uri="{BB962C8B-B14F-4D97-AF65-F5344CB8AC3E}">
        <p14:creationId xmlns:p14="http://schemas.microsoft.com/office/powerpoint/2010/main" val="195623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Vragen?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840" y="3068960"/>
            <a:ext cx="2980506" cy="2967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728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Mentor en begeleiding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Mentor</a:t>
            </a:r>
          </a:p>
          <a:p>
            <a:pPr lvl="1"/>
            <a:r>
              <a:rPr lang="nl-NL" dirty="0"/>
              <a:t>Rol / taak</a:t>
            </a:r>
          </a:p>
          <a:p>
            <a:pPr lvl="1"/>
            <a:r>
              <a:rPr lang="nl-NL" dirty="0"/>
              <a:t>Contact</a:t>
            </a:r>
          </a:p>
          <a:p>
            <a:endParaRPr lang="nl-NL" dirty="0"/>
          </a:p>
          <a:p>
            <a:r>
              <a:rPr lang="nl-NL" dirty="0"/>
              <a:t>Peerleaders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Coördinator vmbo 1 en afdelingsleider vmbo onderbouw: mr. Van Werkhoven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9104" y="1772816"/>
            <a:ext cx="3281883" cy="2581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585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Thuis?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Wennen</a:t>
            </a:r>
          </a:p>
          <a:p>
            <a:r>
              <a:rPr lang="nl-NL" dirty="0"/>
              <a:t>Vermoeidheid</a:t>
            </a:r>
          </a:p>
          <a:p>
            <a:r>
              <a:rPr lang="nl-NL" dirty="0"/>
              <a:t>Huiswerk</a:t>
            </a:r>
          </a:p>
          <a:p>
            <a:r>
              <a:rPr lang="nl-NL" dirty="0"/>
              <a:t>Rol ouders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564904"/>
            <a:ext cx="2460016" cy="25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0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Magister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76536" y="1902805"/>
            <a:ext cx="2335240" cy="502088"/>
          </a:xfrm>
        </p:spPr>
        <p:txBody>
          <a:bodyPr/>
          <a:lstStyle/>
          <a:p>
            <a:r>
              <a:rPr lang="nl-NL" dirty="0"/>
              <a:t>Inlogcodes</a:t>
            </a:r>
          </a:p>
          <a:p>
            <a:r>
              <a:rPr lang="nl-NL" dirty="0"/>
              <a:t>Huiswerk</a:t>
            </a:r>
          </a:p>
          <a:p>
            <a:r>
              <a:rPr lang="nl-NL" dirty="0"/>
              <a:t>Cijfers</a:t>
            </a:r>
          </a:p>
          <a:p>
            <a:r>
              <a:rPr lang="nl-NL" dirty="0"/>
              <a:t>Wijzigingen</a:t>
            </a:r>
          </a:p>
          <a:p>
            <a:r>
              <a:rPr lang="nl-NL" dirty="0"/>
              <a:t>Codes Magister</a:t>
            </a:r>
            <a:endParaRPr lang="nl-NL" sz="1800" dirty="0"/>
          </a:p>
          <a:p>
            <a:endParaRPr lang="nl-NL" sz="1800" dirty="0"/>
          </a:p>
        </p:txBody>
      </p:sp>
      <p:pic>
        <p:nvPicPr>
          <p:cNvPr id="1030" name="Picture 6" descr="Afbeeldingsresultaat voor magis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222" y="1700808"/>
            <a:ext cx="5826551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147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AC53D8-F623-D5D1-1A33-9C4180EFA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(les)verwachtingen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CC68F5-D149-78AF-9A35-67DE9D834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kern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Je bent op tijd in de les.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kern="1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Je doet aan het begin van de les jouw telefoon in het “ hotel”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kern="1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Je hebt </a:t>
            </a:r>
            <a:r>
              <a:rPr lang="nl-NL" sz="1800" kern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jouw</a:t>
            </a:r>
            <a:r>
              <a:rPr lang="nl-NL" sz="1800" kern="1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lesmateriaal op orde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kern="1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Je blijft </a:t>
            </a:r>
            <a:r>
              <a:rPr lang="nl-NL" sz="1800" kern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 de pauze en tussenuren op het schoolterrein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kern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Energydranken laat je thuis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kern="1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Ben je geblesse</a:t>
            </a:r>
            <a:r>
              <a:rPr lang="nl-NL" sz="1800" kern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erd? Zorg voor een briefje van thuis</a:t>
            </a:r>
            <a:endParaRPr lang="nl-NL" sz="1800" kern="100" dirty="0"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nl-NL" sz="1800" kern="100" dirty="0">
              <a:latin typeface="Symbol" pitchFamily="2" charset="2"/>
              <a:ea typeface="Symbol" pitchFamily="2" charset="2"/>
              <a:cs typeface="Symbol" pitchFamily="2" charset="2"/>
            </a:endParaRPr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961140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‘Sociale’ media</a:t>
            </a:r>
          </a:p>
        </p:txBody>
      </p:sp>
      <p:pic>
        <p:nvPicPr>
          <p:cNvPr id="2050" name="Picture 2" descr="Afbeeldingsresultaat voor sociale media">
            <a:extLst>
              <a:ext uri="{FF2B5EF4-FFF2-40B4-BE49-F238E27FC236}">
                <a16:creationId xmlns:a16="http://schemas.microsoft.com/office/drawing/2014/main" id="{C0490683-E753-4B97-BE81-91960A40559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767" y="1919288"/>
            <a:ext cx="7803954" cy="439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37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Huiswerkbegeleiding en huiswerkklas, </a:t>
            </a:r>
            <a:r>
              <a:rPr lang="nl-NL"/>
              <a:t>Vellesan boost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Huiswerkklas (vrijwillig, in de mediatheek van de </a:t>
            </a:r>
            <a:r>
              <a:rPr lang="nl-NL" dirty="0" err="1"/>
              <a:t>brinio</a:t>
            </a:r>
            <a:r>
              <a:rPr lang="nl-NL" dirty="0"/>
              <a:t>)</a:t>
            </a:r>
          </a:p>
          <a:p>
            <a:r>
              <a:rPr lang="nl-NL" dirty="0"/>
              <a:t>Huiswerkbegeleiding (</a:t>
            </a:r>
            <a:r>
              <a:rPr lang="nl-NL" dirty="0" err="1"/>
              <a:t>lyceo</a:t>
            </a:r>
            <a:r>
              <a:rPr lang="nl-NL" dirty="0"/>
              <a:t>)</a:t>
            </a:r>
          </a:p>
          <a:p>
            <a:r>
              <a:rPr lang="nl-NL" dirty="0"/>
              <a:t>Bijles (</a:t>
            </a:r>
            <a:r>
              <a:rPr lang="nl-NL" dirty="0" err="1"/>
              <a:t>lyceo</a:t>
            </a:r>
            <a:r>
              <a:rPr lang="nl-NL" dirty="0"/>
              <a:t>)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AutoShape 2" descr="Afbeeldingsresultaat voor lyceo">
            <a:extLst>
              <a:ext uri="{FF2B5EF4-FFF2-40B4-BE49-F238E27FC236}">
                <a16:creationId xmlns:a16="http://schemas.microsoft.com/office/drawing/2014/main" id="{B01FAF31-9350-4359-B0EE-D9964DA22F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2960712" cy="2960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28" name="Picture 4" descr="Afbeeldingsresultaat voor lyceo">
            <a:extLst>
              <a:ext uri="{FF2B5EF4-FFF2-40B4-BE49-F238E27FC236}">
                <a16:creationId xmlns:a16="http://schemas.microsoft.com/office/drawing/2014/main" id="{A345E1BA-7C14-4F72-AAA8-C33C5D3E44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2408" y="4147259"/>
            <a:ext cx="5817096" cy="2090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457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Rapporten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Cijfers</a:t>
            </a:r>
          </a:p>
          <a:p>
            <a:endParaRPr lang="nl-NL" dirty="0"/>
          </a:p>
          <a:p>
            <a:r>
              <a:rPr lang="nl-NL" dirty="0"/>
              <a:t>Rapport 1: rapportuitreiking 26 t/m 28 februari 2024</a:t>
            </a:r>
          </a:p>
          <a:p>
            <a:endParaRPr lang="nl-NL" dirty="0"/>
          </a:p>
          <a:p>
            <a:r>
              <a:rPr lang="nl-NL" dirty="0"/>
              <a:t>Rapport 2: rapportuitreiking vrijdag 19 juli 2024</a:t>
            </a:r>
          </a:p>
          <a:p>
            <a:endParaRPr lang="nl-NL" dirty="0"/>
          </a:p>
          <a:p>
            <a:r>
              <a:rPr lang="nl-NL" dirty="0"/>
              <a:t>Overgangsnormen</a:t>
            </a:r>
          </a:p>
        </p:txBody>
      </p:sp>
      <p:pic>
        <p:nvPicPr>
          <p:cNvPr id="3074" name="Picture 2" descr="Afbeeldingsresultaat voor rapport vellesan">
            <a:extLst>
              <a:ext uri="{FF2B5EF4-FFF2-40B4-BE49-F238E27FC236}">
                <a16:creationId xmlns:a16="http://schemas.microsoft.com/office/drawing/2014/main" id="{624D1342-7A4F-41F9-A98B-7BE0B6177A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7296" y="3789040"/>
            <a:ext cx="2148478" cy="2958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826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Contactmomenten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Algemene ouderavond 3 oktober</a:t>
            </a:r>
          </a:p>
          <a:p>
            <a:r>
              <a:rPr lang="nl-NL" dirty="0"/>
              <a:t>Na periode 1: oudergesprek </a:t>
            </a:r>
            <a:r>
              <a:rPr lang="nl-NL" u="sng" dirty="0"/>
              <a:t>alle ouders</a:t>
            </a:r>
          </a:p>
          <a:p>
            <a:r>
              <a:rPr lang="nl-NL" dirty="0"/>
              <a:t>Na periode 2: ouder/rapportgesprek</a:t>
            </a:r>
          </a:p>
          <a:p>
            <a:r>
              <a:rPr lang="nl-NL" dirty="0"/>
              <a:t>Na periode 3: oudergesprek indien nodig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287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C ppt">
  <a:themeElements>
    <a:clrScheme name="Vellesan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F08C00"/>
      </a:accent1>
      <a:accent2>
        <a:srgbClr val="FEF0DE"/>
      </a:accent2>
      <a:accent3>
        <a:srgbClr val="B2B2B2"/>
      </a:accent3>
      <a:accent4>
        <a:srgbClr val="808080"/>
      </a:accent4>
      <a:accent5>
        <a:srgbClr val="5F5F5F"/>
      </a:accent5>
      <a:accent6>
        <a:srgbClr val="4D4D4D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C_sjabloon" id="{249A3A80-ECC2-2847-ABAA-ADFF2FA2A1BD}" vid="{21C42D33-3A48-5F43-97D9-D7D8ADF6C1AD}"/>
    </a:ext>
  </a:extLst>
</a:theme>
</file>

<file path=ppt/theme/theme2.xml><?xml version="1.0" encoding="utf-8"?>
<a:theme xmlns:a="http://schemas.openxmlformats.org/drawingml/2006/main" name="Kantoorthema">
  <a:themeElements>
    <a:clrScheme name="Vellesan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F08C00"/>
      </a:accent1>
      <a:accent2>
        <a:srgbClr val="FEF0DE"/>
      </a:accent2>
      <a:accent3>
        <a:srgbClr val="B2B2B2"/>
      </a:accent3>
      <a:accent4>
        <a:srgbClr val="808080"/>
      </a:accent4>
      <a:accent5>
        <a:srgbClr val="5F5F5F"/>
      </a:accent5>
      <a:accent6>
        <a:srgbClr val="4D4D4D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Vellesan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F08C00"/>
      </a:accent1>
      <a:accent2>
        <a:srgbClr val="FEF0DE"/>
      </a:accent2>
      <a:accent3>
        <a:srgbClr val="B2B2B2"/>
      </a:accent3>
      <a:accent4>
        <a:srgbClr val="808080"/>
      </a:accent4>
      <a:accent5>
        <a:srgbClr val="5F5F5F"/>
      </a:accent5>
      <a:accent6>
        <a:srgbClr val="4D4D4D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VC ppt</Template>
  <TotalTime>85</TotalTime>
  <Words>314</Words>
  <Application>Microsoft Macintosh PowerPoint</Application>
  <PresentationFormat>A4 (210 x 297 mm)</PresentationFormat>
  <Paragraphs>94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Arial</vt:lpstr>
      <vt:lpstr>Helvetica Neue</vt:lpstr>
      <vt:lpstr>Symbol</vt:lpstr>
      <vt:lpstr>VC ppt</vt:lpstr>
      <vt:lpstr>Welkom</vt:lpstr>
      <vt:lpstr>Mentor en begeleiding</vt:lpstr>
      <vt:lpstr>Thuis?</vt:lpstr>
      <vt:lpstr>Magister</vt:lpstr>
      <vt:lpstr>(les)verwachtingen</vt:lpstr>
      <vt:lpstr>‘Sociale’ media</vt:lpstr>
      <vt:lpstr>Huiswerkbegeleiding en huiswerkklas, Vellesan boost</vt:lpstr>
      <vt:lpstr>Rapporten </vt:lpstr>
      <vt:lpstr>Contactmomenten</vt:lpstr>
      <vt:lpstr>Studievaardigheden</vt:lpstr>
      <vt:lpstr>VAS-toetsen</vt:lpstr>
      <vt:lpstr>Zorg en ondersteuning</vt:lpstr>
      <vt:lpstr>Loopbaanleren (LOB)</vt:lpstr>
      <vt:lpstr>Na de brugklas</vt:lpstr>
      <vt:lpstr>Activiteiten</vt:lpstr>
      <vt:lpstr>Contactgegevens</vt:lpstr>
      <vt:lpstr>Vragen?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</dc:title>
  <dc:creator>Rooij, A. de</dc:creator>
  <cp:lastModifiedBy>Vos, K. de</cp:lastModifiedBy>
  <cp:revision>26</cp:revision>
  <cp:lastPrinted>2019-09-18T09:40:23Z</cp:lastPrinted>
  <dcterms:created xsi:type="dcterms:W3CDTF">2016-09-26T13:31:33Z</dcterms:created>
  <dcterms:modified xsi:type="dcterms:W3CDTF">2023-10-17T12:57:52Z</dcterms:modified>
</cp:coreProperties>
</file>